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6"/>
  </p:notesMasterIdLst>
  <p:sldIdLst>
    <p:sldId id="256" r:id="rId2"/>
    <p:sldId id="259" r:id="rId3"/>
    <p:sldId id="258" r:id="rId4"/>
    <p:sldId id="260" r:id="rId5"/>
    <p:sldId id="264" r:id="rId6"/>
    <p:sldId id="261" r:id="rId7"/>
    <p:sldId id="262" r:id="rId8"/>
    <p:sldId id="263"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ONEČNÝ" initials="AK" lastIdx="1" clrIdx="0">
    <p:extLst>
      <p:ext uri="{19B8F6BF-5375-455C-9EA6-DF929625EA0E}">
        <p15:presenceInfo xmlns:p15="http://schemas.microsoft.com/office/powerpoint/2012/main" userId="S::KONEC33536@student.issabrno.cz::2e87a927-05e0-4448-ad38-d19c469dd7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52" autoAdjust="0"/>
    <p:restoredTop sz="94660"/>
  </p:normalViewPr>
  <p:slideViewPr>
    <p:cSldViewPr snapToGrid="0">
      <p:cViewPr varScale="1">
        <p:scale>
          <a:sx n="94" d="100"/>
          <a:sy n="94" d="100"/>
        </p:scale>
        <p:origin x="106"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cs-CZ"/>
        </a:p>
      </c:txPr>
    </c:title>
    <c:autoTitleDeleted val="0"/>
    <c:plotArea>
      <c:layout/>
      <c:pieChart>
        <c:varyColors val="1"/>
        <c:ser>
          <c:idx val="0"/>
          <c:order val="0"/>
          <c:tx>
            <c:strRef>
              <c:f>List1!$B$1</c:f>
              <c:strCache>
                <c:ptCount val="1"/>
                <c:pt idx="0">
                  <c:v>Celkem </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CAF-4E7B-87C3-A84F4B02EB7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CAF-4E7B-87C3-A84F4B02EB7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CAF-4E7B-87C3-A84F4B02EB7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CAF-4E7B-87C3-A84F4B02EB7B}"/>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A2B-4593-9DD5-1CB94AEEF5B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cs-CZ"/>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List1!$A$2:$A$6</c:f>
              <c:strCache>
                <c:ptCount val="5"/>
                <c:pt idx="0">
                  <c:v>Podtácky</c:v>
                </c:pt>
                <c:pt idx="1">
                  <c:v>Klíčenky</c:v>
                </c:pt>
                <c:pt idx="2">
                  <c:v>Jmelí</c:v>
                </c:pt>
                <c:pt idx="3">
                  <c:v>dýška</c:v>
                </c:pt>
                <c:pt idx="4">
                  <c:v>Pomlázka</c:v>
                </c:pt>
              </c:strCache>
            </c:strRef>
          </c:cat>
          <c:val>
            <c:numRef>
              <c:f>List1!$B$2:$B$6</c:f>
              <c:numCache>
                <c:formatCode>General</c:formatCode>
                <c:ptCount val="5"/>
                <c:pt idx="0">
                  <c:v>1080</c:v>
                </c:pt>
                <c:pt idx="1">
                  <c:v>135</c:v>
                </c:pt>
                <c:pt idx="2">
                  <c:v>365</c:v>
                </c:pt>
                <c:pt idx="3">
                  <c:v>115</c:v>
                </c:pt>
                <c:pt idx="4">
                  <c:v>60</c:v>
                </c:pt>
              </c:numCache>
            </c:numRef>
          </c:val>
          <c:extLst>
            <c:ext xmlns:c16="http://schemas.microsoft.com/office/drawing/2014/chart" uri="{C3380CC4-5D6E-409C-BE32-E72D297353CC}">
              <c16:uniqueId val="{00000000-D48A-415E-8339-8FE9E35CB08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B3F58-8DE1-499C-B6F6-974F41F34139}" type="datetimeFigureOut">
              <a:rPr lang="cs-CZ" smtClean="0"/>
              <a:t>06.05.2024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E3CF1-1596-4245-9FD1-738B249F3105}" type="slidenum">
              <a:rPr lang="cs-CZ" smtClean="0"/>
              <a:t>‹#›</a:t>
            </a:fld>
            <a:endParaRPr lang="cs-CZ"/>
          </a:p>
        </p:txBody>
      </p:sp>
    </p:spTree>
    <p:extLst>
      <p:ext uri="{BB962C8B-B14F-4D97-AF65-F5344CB8AC3E}">
        <p14:creationId xmlns:p14="http://schemas.microsoft.com/office/powerpoint/2010/main" val="352576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9829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61179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09A96C-403E-485C-B22C-8DD54F3C67D0}"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162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2500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09A96C-403E-485C-B22C-8DD54F3C67D0}"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5378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37322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146673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311901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180926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FAD5C0F-FF0C-4389-B2FA-97184E288944}" type="datetimeFigureOut">
              <a:rPr lang="cs-CZ" smtClean="0"/>
              <a:t>06.05.2024</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361037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341629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FAD5C0F-FF0C-4389-B2FA-97184E288944}" type="datetimeFigureOut">
              <a:rPr lang="cs-CZ" smtClean="0"/>
              <a:t>06.05.2024</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92147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FAD5C0F-FF0C-4389-B2FA-97184E288944}" type="datetimeFigureOut">
              <a:rPr lang="cs-CZ" smtClean="0"/>
              <a:t>06.05.2024</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371766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D5C0F-FF0C-4389-B2FA-97184E288944}" type="datetimeFigureOut">
              <a:rPr lang="cs-CZ" smtClean="0"/>
              <a:t>06.05.2024</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00263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62876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FAD5C0F-FF0C-4389-B2FA-97184E288944}" type="datetimeFigureOut">
              <a:rPr lang="cs-CZ" smtClean="0"/>
              <a:t>06.05.2024</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A09A96C-403E-485C-B22C-8DD54F3C67D0}" type="slidenum">
              <a:rPr lang="cs-CZ" smtClean="0"/>
              <a:t>‹#›</a:t>
            </a:fld>
            <a:endParaRPr lang="cs-CZ"/>
          </a:p>
        </p:txBody>
      </p:sp>
    </p:spTree>
    <p:extLst>
      <p:ext uri="{BB962C8B-B14F-4D97-AF65-F5344CB8AC3E}">
        <p14:creationId xmlns:p14="http://schemas.microsoft.com/office/powerpoint/2010/main" val="28031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FAD5C0F-FF0C-4389-B2FA-97184E288944}" type="datetimeFigureOut">
              <a:rPr lang="cs-CZ" smtClean="0"/>
              <a:t>06.05.2024</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09A96C-403E-485C-B22C-8DD54F3C67D0}" type="slidenum">
              <a:rPr lang="cs-CZ" smtClean="0"/>
              <a:t>‹#›</a:t>
            </a:fld>
            <a:endParaRPr lang="cs-CZ"/>
          </a:p>
        </p:txBody>
      </p:sp>
    </p:spTree>
    <p:extLst>
      <p:ext uri="{BB962C8B-B14F-4D97-AF65-F5344CB8AC3E}">
        <p14:creationId xmlns:p14="http://schemas.microsoft.com/office/powerpoint/2010/main" val="427585549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97106D-6460-918E-5466-454845D8236A}"/>
              </a:ext>
            </a:extLst>
          </p:cNvPr>
          <p:cNvSpPr>
            <a:spLocks noGrp="1"/>
          </p:cNvSpPr>
          <p:nvPr>
            <p:ph type="ctrTitle"/>
          </p:nvPr>
        </p:nvSpPr>
        <p:spPr/>
        <p:txBody>
          <a:bodyPr/>
          <a:lstStyle/>
          <a:p>
            <a:endParaRPr lang="cs-CZ" dirty="0"/>
          </a:p>
        </p:txBody>
      </p:sp>
      <p:sp>
        <p:nvSpPr>
          <p:cNvPr id="3" name="Podnadpis 2">
            <a:extLst>
              <a:ext uri="{FF2B5EF4-FFF2-40B4-BE49-F238E27FC236}">
                <a16:creationId xmlns:a16="http://schemas.microsoft.com/office/drawing/2014/main" id="{8E36970E-CE34-3C28-E5BA-9BF39BA2CE8C}"/>
              </a:ext>
            </a:extLst>
          </p:cNvPr>
          <p:cNvSpPr>
            <a:spLocks noGrp="1"/>
          </p:cNvSpPr>
          <p:nvPr>
            <p:ph type="subTitle" idx="1"/>
          </p:nvPr>
        </p:nvSpPr>
        <p:spPr/>
        <p:txBody>
          <a:bodyPr/>
          <a:lstStyle/>
          <a:p>
            <a:endParaRPr lang="cs-CZ" dirty="0"/>
          </a:p>
        </p:txBody>
      </p:sp>
      <p:pic>
        <p:nvPicPr>
          <p:cNvPr id="5" name="Obrázek 4">
            <a:extLst>
              <a:ext uri="{FF2B5EF4-FFF2-40B4-BE49-F238E27FC236}">
                <a16:creationId xmlns:a16="http://schemas.microsoft.com/office/drawing/2014/main" id="{7D316017-BD88-FD68-D93E-E3B749199BF6}"/>
              </a:ext>
            </a:extLst>
          </p:cNvPr>
          <p:cNvPicPr>
            <a:picLocks noChangeAspect="1"/>
          </p:cNvPicPr>
          <p:nvPr/>
        </p:nvPicPr>
        <p:blipFill>
          <a:blip r:embed="rId2"/>
          <a:stretch>
            <a:fillRect/>
          </a:stretch>
        </p:blipFill>
        <p:spPr>
          <a:xfrm>
            <a:off x="3683226" y="2359380"/>
            <a:ext cx="6727371" cy="2573219"/>
          </a:xfrm>
          <a:prstGeom prst="rect">
            <a:avLst/>
          </a:prstGeom>
        </p:spPr>
      </p:pic>
    </p:spTree>
    <p:extLst>
      <p:ext uri="{BB962C8B-B14F-4D97-AF65-F5344CB8AC3E}">
        <p14:creationId xmlns:p14="http://schemas.microsoft.com/office/powerpoint/2010/main" val="2087887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104C43-EB67-70F2-4D31-140CB5A67D04}"/>
              </a:ext>
            </a:extLst>
          </p:cNvPr>
          <p:cNvSpPr>
            <a:spLocks noGrp="1"/>
          </p:cNvSpPr>
          <p:nvPr>
            <p:ph type="title"/>
          </p:nvPr>
        </p:nvSpPr>
        <p:spPr>
          <a:xfrm>
            <a:off x="2592925" y="647535"/>
            <a:ext cx="8911687" cy="1280890"/>
          </a:xfrm>
        </p:spPr>
        <p:txBody>
          <a:bodyPr/>
          <a:lstStyle/>
          <a:p>
            <a:r>
              <a:rPr lang="cs-CZ"/>
              <a:t>Naše výrobky</a:t>
            </a:r>
            <a:endParaRPr lang="cs-CZ" dirty="0"/>
          </a:p>
        </p:txBody>
      </p:sp>
      <p:pic>
        <p:nvPicPr>
          <p:cNvPr id="4" name="Obrázek 3">
            <a:extLst>
              <a:ext uri="{FF2B5EF4-FFF2-40B4-BE49-F238E27FC236}">
                <a16:creationId xmlns:a16="http://schemas.microsoft.com/office/drawing/2014/main" id="{813A4990-0BA7-50B5-BA81-A597C392EFB0}"/>
              </a:ext>
            </a:extLst>
          </p:cNvPr>
          <p:cNvPicPr>
            <a:picLocks noChangeAspect="1"/>
          </p:cNvPicPr>
          <p:nvPr/>
        </p:nvPicPr>
        <p:blipFill>
          <a:blip r:embed="rId2"/>
          <a:stretch>
            <a:fillRect/>
          </a:stretch>
        </p:blipFill>
        <p:spPr>
          <a:xfrm>
            <a:off x="1" y="692631"/>
            <a:ext cx="1482358" cy="567002"/>
          </a:xfrm>
          <a:prstGeom prst="rect">
            <a:avLst/>
          </a:prstGeom>
        </p:spPr>
      </p:pic>
      <p:sp>
        <p:nvSpPr>
          <p:cNvPr id="17" name="TextovéPole 16">
            <a:extLst>
              <a:ext uri="{FF2B5EF4-FFF2-40B4-BE49-F238E27FC236}">
                <a16:creationId xmlns:a16="http://schemas.microsoft.com/office/drawing/2014/main" id="{9D691D10-3970-A5A1-DF7F-5C49D6017460}"/>
              </a:ext>
            </a:extLst>
          </p:cNvPr>
          <p:cNvSpPr txBox="1"/>
          <p:nvPr/>
        </p:nvSpPr>
        <p:spPr>
          <a:xfrm>
            <a:off x="2397967" y="1559093"/>
            <a:ext cx="2310248" cy="400110"/>
          </a:xfrm>
          <a:prstGeom prst="rect">
            <a:avLst/>
          </a:prstGeom>
          <a:noFill/>
        </p:spPr>
        <p:txBody>
          <a:bodyPr wrap="none" rtlCol="0">
            <a:spAutoFit/>
          </a:bodyPr>
          <a:lstStyle/>
          <a:p>
            <a:r>
              <a:rPr lang="cs-CZ" sz="2000"/>
              <a:t>Dřevěné klíčenky</a:t>
            </a:r>
            <a:endParaRPr lang="cs-CZ" sz="2000" dirty="0"/>
          </a:p>
        </p:txBody>
      </p:sp>
      <p:pic>
        <p:nvPicPr>
          <p:cNvPr id="7" name="Zástupný obsah 6" descr="Obsah obrázku interiér, umění, muzeum, keramické nádobí&#10;&#10;Popis byl vytvořen automaticky">
            <a:extLst>
              <a:ext uri="{FF2B5EF4-FFF2-40B4-BE49-F238E27FC236}">
                <a16:creationId xmlns:a16="http://schemas.microsoft.com/office/drawing/2014/main" id="{5D713EE8-8077-7BC3-F75A-8370B5B2803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8545" b="21656"/>
          <a:stretch/>
        </p:blipFill>
        <p:spPr>
          <a:xfrm rot="16715454">
            <a:off x="7861999" y="2764090"/>
            <a:ext cx="2990794" cy="4550792"/>
          </a:xfrm>
          <a:effectLst>
            <a:softEdge rad="317500"/>
          </a:effectLst>
        </p:spPr>
      </p:pic>
      <p:sp>
        <p:nvSpPr>
          <p:cNvPr id="3" name="TextovéPole 2">
            <a:extLst>
              <a:ext uri="{FF2B5EF4-FFF2-40B4-BE49-F238E27FC236}">
                <a16:creationId xmlns:a16="http://schemas.microsoft.com/office/drawing/2014/main" id="{43D080C1-2EDA-9637-A9B8-4052C45E14BC}"/>
              </a:ext>
            </a:extLst>
          </p:cNvPr>
          <p:cNvSpPr txBox="1"/>
          <p:nvPr/>
        </p:nvSpPr>
        <p:spPr>
          <a:xfrm>
            <a:off x="3950085" y="-3383589"/>
            <a:ext cx="1828800" cy="1828800"/>
          </a:xfrm>
          <a:prstGeom prst="rect">
            <a:avLst/>
          </a:prstGeom>
          <a:noFill/>
        </p:spPr>
        <p:txBody>
          <a:bodyPr wrap="square" rtlCol="0">
            <a:spAutoFit/>
          </a:bodyPr>
          <a:lstStyle/>
          <a:p>
            <a:pPr algn="l"/>
            <a:endParaRPr lang="cs-CZ" dirty="0"/>
          </a:p>
        </p:txBody>
      </p:sp>
      <p:sp>
        <p:nvSpPr>
          <p:cNvPr id="5" name="TextovéPole 4">
            <a:extLst>
              <a:ext uri="{FF2B5EF4-FFF2-40B4-BE49-F238E27FC236}">
                <a16:creationId xmlns:a16="http://schemas.microsoft.com/office/drawing/2014/main" id="{8BD74BF6-6178-248D-2173-4ADF15BB0107}"/>
              </a:ext>
            </a:extLst>
          </p:cNvPr>
          <p:cNvSpPr txBox="1"/>
          <p:nvPr/>
        </p:nvSpPr>
        <p:spPr>
          <a:xfrm>
            <a:off x="2397967" y="2142349"/>
            <a:ext cx="8588513" cy="1200329"/>
          </a:xfrm>
          <a:prstGeom prst="rect">
            <a:avLst/>
          </a:prstGeom>
          <a:noFill/>
        </p:spPr>
        <p:txBody>
          <a:bodyPr wrap="square" rtlCol="0">
            <a:spAutoFit/>
          </a:bodyPr>
          <a:lstStyle/>
          <a:p>
            <a:pPr algn="l"/>
            <a:r>
              <a:rPr lang="cs-CZ" dirty="0"/>
              <a:t>Přívěšky jsou že 100% ruční práce. Použité dřevo opracovával před 20 lety již zesnulý praděda Josef. Dřevěné kulatiny dlouho ležely v </a:t>
            </a:r>
            <a:r>
              <a:rPr lang="cs-CZ" dirty="0" err="1"/>
              <a:t>šopě</a:t>
            </a:r>
            <a:r>
              <a:rPr lang="cs-CZ" dirty="0"/>
              <a:t> (přístřešku) bez povšimnutí. Až teď jsou použité na výrobu přívěšků v naší firmě. Motiv na dřevě je natištěn a vzor si můžete po domluvě zvolit libovolný. </a:t>
            </a:r>
          </a:p>
        </p:txBody>
      </p:sp>
    </p:spTree>
    <p:extLst>
      <p:ext uri="{BB962C8B-B14F-4D97-AF65-F5344CB8AC3E}">
        <p14:creationId xmlns:p14="http://schemas.microsoft.com/office/powerpoint/2010/main" val="318658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C1A69-BC1B-DF34-1589-2371A5B58142}"/>
              </a:ext>
            </a:extLst>
          </p:cNvPr>
          <p:cNvSpPr>
            <a:spLocks noGrp="1"/>
          </p:cNvSpPr>
          <p:nvPr>
            <p:ph type="title"/>
          </p:nvPr>
        </p:nvSpPr>
        <p:spPr/>
        <p:txBody>
          <a:bodyPr/>
          <a:lstStyle/>
          <a:p>
            <a:r>
              <a:rPr lang="cs-CZ" dirty="0"/>
              <a:t>Vánoční a Velikonoční jarmark</a:t>
            </a:r>
          </a:p>
        </p:txBody>
      </p:sp>
      <p:sp>
        <p:nvSpPr>
          <p:cNvPr id="3" name="Zástupný obsah 2">
            <a:extLst>
              <a:ext uri="{FF2B5EF4-FFF2-40B4-BE49-F238E27FC236}">
                <a16:creationId xmlns:a16="http://schemas.microsoft.com/office/drawing/2014/main" id="{0B4E10FB-ABCC-F5FE-2148-EC540E25FDAD}"/>
              </a:ext>
            </a:extLst>
          </p:cNvPr>
          <p:cNvSpPr>
            <a:spLocks noGrp="1"/>
          </p:cNvSpPr>
          <p:nvPr>
            <p:ph idx="1"/>
          </p:nvPr>
        </p:nvSpPr>
        <p:spPr>
          <a:xfrm>
            <a:off x="953610" y="1923279"/>
            <a:ext cx="10515600" cy="4351338"/>
          </a:xfrm>
        </p:spPr>
        <p:txBody>
          <a:bodyPr/>
          <a:lstStyle/>
          <a:p>
            <a:pPr marL="0" indent="0">
              <a:buNone/>
            </a:pPr>
            <a:r>
              <a:rPr lang="cs-CZ" dirty="0"/>
              <a:t> Dne 13.12.2023 proběhl ve škole ISŠA vánoční jarmark, kterého jsme byli součástí a uskutečnili tak první prodej výrobků. Veškeré záznamy o příjmech a výdajích jsme vedli v elektronické podobě.  Pro zákazníky jsme rozšířili sortiment o jmelí.</a:t>
            </a:r>
          </a:p>
          <a:p>
            <a:pPr marL="0" indent="0">
              <a:buNone/>
            </a:pPr>
            <a:r>
              <a:rPr lang="cs-CZ" dirty="0"/>
              <a:t>Dne 25.3.2024 proběhl ve škole ISŠA velikonoční  jarmark. K naší firmě se připojila druhá firma </a:t>
            </a:r>
            <a:r>
              <a:rPr lang="cs-CZ" dirty="0" err="1"/>
              <a:t>Vaxtime</a:t>
            </a:r>
            <a:r>
              <a:rPr lang="cs-CZ" dirty="0"/>
              <a:t>, se kterou jsme spojili prodej. Prodej byl pro nás ztrátový.</a:t>
            </a:r>
          </a:p>
          <a:p>
            <a:pPr marL="0" indent="0">
              <a:buNone/>
            </a:pPr>
            <a:endParaRPr lang="cs-CZ" dirty="0"/>
          </a:p>
        </p:txBody>
      </p:sp>
      <p:pic>
        <p:nvPicPr>
          <p:cNvPr id="4" name="Obrázek 3">
            <a:extLst>
              <a:ext uri="{FF2B5EF4-FFF2-40B4-BE49-F238E27FC236}">
                <a16:creationId xmlns:a16="http://schemas.microsoft.com/office/drawing/2014/main" id="{0DED3239-0E4D-6AB0-A61F-8A083A5C3DD2}"/>
              </a:ext>
            </a:extLst>
          </p:cNvPr>
          <p:cNvPicPr>
            <a:picLocks noChangeAspect="1"/>
          </p:cNvPicPr>
          <p:nvPr/>
        </p:nvPicPr>
        <p:blipFill>
          <a:blip r:embed="rId2"/>
          <a:stretch>
            <a:fillRect/>
          </a:stretch>
        </p:blipFill>
        <p:spPr>
          <a:xfrm>
            <a:off x="1" y="692631"/>
            <a:ext cx="1482358" cy="567002"/>
          </a:xfrm>
          <a:prstGeom prst="rect">
            <a:avLst/>
          </a:prstGeom>
        </p:spPr>
      </p:pic>
      <p:pic>
        <p:nvPicPr>
          <p:cNvPr id="6" name="Obrázek 5">
            <a:extLst>
              <a:ext uri="{FF2B5EF4-FFF2-40B4-BE49-F238E27FC236}">
                <a16:creationId xmlns:a16="http://schemas.microsoft.com/office/drawing/2014/main" id="{61D28B1D-5994-C1CE-D6F2-DA9F33FA0F44}"/>
              </a:ext>
            </a:extLst>
          </p:cNvPr>
          <p:cNvPicPr>
            <a:picLocks noChangeAspect="1"/>
          </p:cNvPicPr>
          <p:nvPr/>
        </p:nvPicPr>
        <p:blipFill rotWithShape="1">
          <a:blip r:embed="rId3"/>
          <a:srcRect r="-12707"/>
          <a:stretch/>
        </p:blipFill>
        <p:spPr>
          <a:xfrm>
            <a:off x="4850702" y="4043069"/>
            <a:ext cx="7930577" cy="2553790"/>
          </a:xfrm>
          <a:prstGeom prst="rect">
            <a:avLst/>
          </a:prstGeom>
        </p:spPr>
      </p:pic>
      <p:sp>
        <p:nvSpPr>
          <p:cNvPr id="5" name="TextovéPole 4">
            <a:extLst>
              <a:ext uri="{FF2B5EF4-FFF2-40B4-BE49-F238E27FC236}">
                <a16:creationId xmlns:a16="http://schemas.microsoft.com/office/drawing/2014/main" id="{1C5AB0A3-7A85-C4DD-FEAB-EEBBE80AF790}"/>
              </a:ext>
            </a:extLst>
          </p:cNvPr>
          <p:cNvSpPr txBox="1"/>
          <p:nvPr/>
        </p:nvSpPr>
        <p:spPr>
          <a:xfrm>
            <a:off x="2592925" y="6319860"/>
            <a:ext cx="2316660" cy="276999"/>
          </a:xfrm>
          <a:prstGeom prst="rect">
            <a:avLst/>
          </a:prstGeom>
          <a:noFill/>
        </p:spPr>
        <p:txBody>
          <a:bodyPr wrap="none" rtlCol="0">
            <a:spAutoFit/>
          </a:bodyPr>
          <a:lstStyle/>
          <a:p>
            <a:r>
              <a:rPr lang="cs-CZ" sz="1200" dirty="0"/>
              <a:t>Naše vedení financí v Excelu</a:t>
            </a:r>
          </a:p>
        </p:txBody>
      </p:sp>
    </p:spTree>
    <p:extLst>
      <p:ext uri="{BB962C8B-B14F-4D97-AF65-F5344CB8AC3E}">
        <p14:creationId xmlns:p14="http://schemas.microsoft.com/office/powerpoint/2010/main" val="312063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C1A69-BC1B-DF34-1589-2371A5B58142}"/>
              </a:ext>
            </a:extLst>
          </p:cNvPr>
          <p:cNvSpPr>
            <a:spLocks noGrp="1"/>
          </p:cNvSpPr>
          <p:nvPr>
            <p:ph type="title"/>
          </p:nvPr>
        </p:nvSpPr>
        <p:spPr/>
        <p:txBody>
          <a:bodyPr/>
          <a:lstStyle/>
          <a:p>
            <a:r>
              <a:rPr lang="cs-CZ" dirty="0"/>
              <a:t>Graf prodaného zboží</a:t>
            </a:r>
          </a:p>
        </p:txBody>
      </p:sp>
      <p:pic>
        <p:nvPicPr>
          <p:cNvPr id="4" name="Obrázek 3">
            <a:extLst>
              <a:ext uri="{FF2B5EF4-FFF2-40B4-BE49-F238E27FC236}">
                <a16:creationId xmlns:a16="http://schemas.microsoft.com/office/drawing/2014/main" id="{0DED3239-0E4D-6AB0-A61F-8A083A5C3DD2}"/>
              </a:ext>
            </a:extLst>
          </p:cNvPr>
          <p:cNvPicPr>
            <a:picLocks noChangeAspect="1"/>
          </p:cNvPicPr>
          <p:nvPr/>
        </p:nvPicPr>
        <p:blipFill>
          <a:blip r:embed="rId2"/>
          <a:stretch>
            <a:fillRect/>
          </a:stretch>
        </p:blipFill>
        <p:spPr>
          <a:xfrm>
            <a:off x="1" y="692631"/>
            <a:ext cx="1482358" cy="567002"/>
          </a:xfrm>
          <a:prstGeom prst="rect">
            <a:avLst/>
          </a:prstGeom>
        </p:spPr>
      </p:pic>
      <p:graphicFrame>
        <p:nvGraphicFramePr>
          <p:cNvPr id="20" name="Zástupný obsah 19">
            <a:extLst>
              <a:ext uri="{FF2B5EF4-FFF2-40B4-BE49-F238E27FC236}">
                <a16:creationId xmlns:a16="http://schemas.microsoft.com/office/drawing/2014/main" id="{A671573B-6F8C-DE81-64C2-A1193CE3D53C}"/>
              </a:ext>
            </a:extLst>
          </p:cNvPr>
          <p:cNvGraphicFramePr>
            <a:graphicFrameLocks noGrp="1"/>
          </p:cNvGraphicFramePr>
          <p:nvPr>
            <p:ph idx="1"/>
            <p:extLst>
              <p:ext uri="{D42A27DB-BD31-4B8C-83A1-F6EECF244321}">
                <p14:modId xmlns:p14="http://schemas.microsoft.com/office/powerpoint/2010/main" val="2717577205"/>
              </p:ext>
            </p:extLst>
          </p:nvPr>
        </p:nvGraphicFramePr>
        <p:xfrm>
          <a:off x="1482359" y="1483028"/>
          <a:ext cx="10277059" cy="505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645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6ED12D-BC70-AC20-90BE-6E76C2CAA43A}"/>
              </a:ext>
            </a:extLst>
          </p:cNvPr>
          <p:cNvSpPr>
            <a:spLocks noGrp="1"/>
          </p:cNvSpPr>
          <p:nvPr>
            <p:ph type="title"/>
          </p:nvPr>
        </p:nvSpPr>
        <p:spPr/>
        <p:txBody>
          <a:bodyPr/>
          <a:lstStyle/>
          <a:p>
            <a:r>
              <a:rPr lang="cs-CZ" dirty="0"/>
              <a:t>Finance </a:t>
            </a:r>
          </a:p>
        </p:txBody>
      </p:sp>
      <p:sp>
        <p:nvSpPr>
          <p:cNvPr id="3" name="Zástupný obsah 2">
            <a:extLst>
              <a:ext uri="{FF2B5EF4-FFF2-40B4-BE49-F238E27FC236}">
                <a16:creationId xmlns:a16="http://schemas.microsoft.com/office/drawing/2014/main" id="{ADC1A78B-30A3-867A-8265-34E3F5DFAE1E}"/>
              </a:ext>
            </a:extLst>
          </p:cNvPr>
          <p:cNvSpPr>
            <a:spLocks noGrp="1"/>
          </p:cNvSpPr>
          <p:nvPr>
            <p:ph idx="1"/>
          </p:nvPr>
        </p:nvSpPr>
        <p:spPr/>
        <p:txBody>
          <a:bodyPr>
            <a:normAutofit lnSpcReduction="10000"/>
          </a:bodyPr>
          <a:lstStyle/>
          <a:p>
            <a:r>
              <a:rPr lang="cs-CZ" dirty="0"/>
              <a:t>Materiál 20 ks </a:t>
            </a:r>
            <a:r>
              <a:rPr lang="cs-CZ" dirty="0" err="1"/>
              <a:t>podtácků</a:t>
            </a:r>
            <a:r>
              <a:rPr lang="cs-CZ" dirty="0"/>
              <a:t> – 300 Kč</a:t>
            </a:r>
          </a:p>
          <a:p>
            <a:r>
              <a:rPr lang="cs-CZ" dirty="0"/>
              <a:t>Lepidlo na tisk – 130 Kč</a:t>
            </a:r>
          </a:p>
          <a:p>
            <a:r>
              <a:rPr lang="cs-CZ" dirty="0"/>
              <a:t>Kroužky na 20 klíčenek – 65 Kč</a:t>
            </a:r>
          </a:p>
          <a:p>
            <a:r>
              <a:rPr lang="cs-CZ" dirty="0"/>
              <a:t>Doprava – 439 Kč</a:t>
            </a:r>
          </a:p>
          <a:p>
            <a:endParaRPr lang="cs-CZ" dirty="0"/>
          </a:p>
          <a:p>
            <a:endParaRPr lang="cs-CZ" dirty="0"/>
          </a:p>
          <a:p>
            <a:endParaRPr lang="cs-CZ" dirty="0"/>
          </a:p>
          <a:p>
            <a:r>
              <a:rPr lang="cs-CZ" dirty="0"/>
              <a:t>Dotace -&gt;  + 	500  </a:t>
            </a:r>
          </a:p>
          <a:p>
            <a:r>
              <a:rPr lang="cs-CZ" dirty="0"/>
              <a:t>Náklady -&gt; 	434    </a:t>
            </a:r>
          </a:p>
          <a:p>
            <a:r>
              <a:rPr lang="cs-CZ" dirty="0"/>
              <a:t>Výdělek -&gt;   	1434 Kč</a:t>
            </a:r>
          </a:p>
        </p:txBody>
      </p:sp>
    </p:spTree>
    <p:extLst>
      <p:ext uri="{BB962C8B-B14F-4D97-AF65-F5344CB8AC3E}">
        <p14:creationId xmlns:p14="http://schemas.microsoft.com/office/powerpoint/2010/main" val="28491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C4D643-AB4E-666C-4F71-993262E8F591}"/>
              </a:ext>
            </a:extLst>
          </p:cNvPr>
          <p:cNvSpPr>
            <a:spLocks noGrp="1"/>
          </p:cNvSpPr>
          <p:nvPr>
            <p:ph type="title"/>
          </p:nvPr>
        </p:nvSpPr>
        <p:spPr/>
        <p:txBody>
          <a:bodyPr/>
          <a:lstStyle/>
          <a:p>
            <a:r>
              <a:rPr lang="cs-CZ" dirty="0"/>
              <a:t>Hodnocení </a:t>
            </a:r>
          </a:p>
        </p:txBody>
      </p:sp>
      <p:sp>
        <p:nvSpPr>
          <p:cNvPr id="3" name="Zástupný obsah 2">
            <a:extLst>
              <a:ext uri="{FF2B5EF4-FFF2-40B4-BE49-F238E27FC236}">
                <a16:creationId xmlns:a16="http://schemas.microsoft.com/office/drawing/2014/main" id="{6482B54B-6370-982E-6507-3C3571DA046F}"/>
              </a:ext>
            </a:extLst>
          </p:cNvPr>
          <p:cNvSpPr>
            <a:spLocks noGrp="1"/>
          </p:cNvSpPr>
          <p:nvPr>
            <p:ph idx="1"/>
          </p:nvPr>
        </p:nvSpPr>
        <p:spPr>
          <a:xfrm>
            <a:off x="1317721" y="2133600"/>
            <a:ext cx="10186891" cy="3606800"/>
          </a:xfrm>
        </p:spPr>
        <p:txBody>
          <a:bodyPr>
            <a:normAutofit/>
          </a:bodyPr>
          <a:lstStyle/>
          <a:p>
            <a:r>
              <a:rPr lang="cs-CZ" dirty="0"/>
              <a:t>První prodej hodnotíme úspěšně </a:t>
            </a:r>
          </a:p>
          <a:p>
            <a:r>
              <a:rPr lang="cs-CZ" dirty="0"/>
              <a:t>Největší úspěch měly </a:t>
            </a:r>
            <a:r>
              <a:rPr lang="cs-CZ" dirty="0" err="1"/>
              <a:t>podtácky</a:t>
            </a:r>
            <a:endParaRPr lang="cs-CZ" dirty="0"/>
          </a:p>
          <a:p>
            <a:r>
              <a:rPr lang="cs-CZ" dirty="0"/>
              <a:t>Pracujeme na dalším rozšíření  sortimentu </a:t>
            </a:r>
          </a:p>
          <a:p>
            <a:r>
              <a:rPr lang="cs-CZ" dirty="0"/>
              <a:t>Velikonoční jarmark nebyl úspěšný</a:t>
            </a:r>
          </a:p>
          <a:p>
            <a:pPr marL="0" indent="0">
              <a:buNone/>
            </a:pPr>
            <a:endParaRPr lang="cs-CZ" dirty="0"/>
          </a:p>
          <a:p>
            <a:endParaRPr lang="cs-CZ" dirty="0"/>
          </a:p>
        </p:txBody>
      </p:sp>
    </p:spTree>
    <p:extLst>
      <p:ext uri="{BB962C8B-B14F-4D97-AF65-F5344CB8AC3E}">
        <p14:creationId xmlns:p14="http://schemas.microsoft.com/office/powerpoint/2010/main" val="327628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5D09EE-2056-0BBA-743F-02CA940EBE57}"/>
              </a:ext>
            </a:extLst>
          </p:cNvPr>
          <p:cNvSpPr>
            <a:spLocks noGrp="1"/>
          </p:cNvSpPr>
          <p:nvPr>
            <p:ph type="title"/>
          </p:nvPr>
        </p:nvSpPr>
        <p:spPr/>
        <p:txBody>
          <a:bodyPr/>
          <a:lstStyle/>
          <a:p>
            <a:r>
              <a:rPr lang="cs-CZ" dirty="0"/>
              <a:t>Počátky firmy</a:t>
            </a:r>
          </a:p>
        </p:txBody>
      </p:sp>
      <p:sp>
        <p:nvSpPr>
          <p:cNvPr id="3" name="Zástupný obsah 2">
            <a:extLst>
              <a:ext uri="{FF2B5EF4-FFF2-40B4-BE49-F238E27FC236}">
                <a16:creationId xmlns:a16="http://schemas.microsoft.com/office/drawing/2014/main" id="{ED115630-5213-C4E7-B01C-4D0946522449}"/>
              </a:ext>
            </a:extLst>
          </p:cNvPr>
          <p:cNvSpPr>
            <a:spLocks noGrp="1"/>
          </p:cNvSpPr>
          <p:nvPr>
            <p:ph idx="1"/>
          </p:nvPr>
        </p:nvSpPr>
        <p:spPr/>
        <p:txBody>
          <a:bodyPr/>
          <a:lstStyle/>
          <a:p>
            <a:pPr marL="0" indent="0">
              <a:buNone/>
            </a:pPr>
            <a:r>
              <a:rPr lang="cs-CZ" dirty="0"/>
              <a:t>V souvislosti s výukou praxe, jsme dostali úkol  založit žákovské firmy. V naší skupině jsme udělali rychlý ,,Brainstorming“, kde jsme se shodli na jednotném názoru, že se budeme zabývat výrobou klíčenek. Další částí našeho sezení bylo vymýšlení názvu firmy. Sešlo se spousta návrhů. Kvůli možné výrobě z epoxidové pryskyřice nejenom klíčenek, jsme jednohlasně odhlasovali název ,,EPOX </a:t>
            </a:r>
            <a:r>
              <a:rPr lang="cs-CZ" dirty="0" err="1"/>
              <a:t>mirpeace</a:t>
            </a:r>
            <a:r>
              <a:rPr lang="cs-CZ" dirty="0"/>
              <a:t>“.</a:t>
            </a:r>
          </a:p>
          <a:p>
            <a:pPr marL="0" indent="0">
              <a:buNone/>
            </a:pPr>
            <a:r>
              <a:rPr lang="cs-CZ" dirty="0"/>
              <a:t>Při výrobě přívěšků na klíče ze dřeva ředitel firmy dospěl k nápadu vyrábět několik jiných výrobků. (cedule, </a:t>
            </a:r>
            <a:r>
              <a:rPr lang="cs-CZ" dirty="0" err="1"/>
              <a:t>podtácky</a:t>
            </a:r>
            <a:r>
              <a:rPr lang="cs-CZ" dirty="0"/>
              <a:t>). Výroba z pryskyřice se nadále odsouvá.</a:t>
            </a:r>
          </a:p>
          <a:p>
            <a:pPr marL="0" indent="0">
              <a:buNone/>
            </a:pPr>
            <a:endParaRPr lang="cs-CZ" dirty="0"/>
          </a:p>
        </p:txBody>
      </p:sp>
      <p:pic>
        <p:nvPicPr>
          <p:cNvPr id="5" name="Obrázek 4">
            <a:extLst>
              <a:ext uri="{FF2B5EF4-FFF2-40B4-BE49-F238E27FC236}">
                <a16:creationId xmlns:a16="http://schemas.microsoft.com/office/drawing/2014/main" id="{07F67DEC-D078-D3CF-15FE-E06B23D31B02}"/>
              </a:ext>
            </a:extLst>
          </p:cNvPr>
          <p:cNvPicPr>
            <a:picLocks noChangeAspect="1"/>
          </p:cNvPicPr>
          <p:nvPr/>
        </p:nvPicPr>
        <p:blipFill>
          <a:blip r:embed="rId2"/>
          <a:stretch>
            <a:fillRect/>
          </a:stretch>
        </p:blipFill>
        <p:spPr>
          <a:xfrm>
            <a:off x="1" y="692631"/>
            <a:ext cx="1482358" cy="567002"/>
          </a:xfrm>
          <a:prstGeom prst="rect">
            <a:avLst/>
          </a:prstGeom>
        </p:spPr>
      </p:pic>
    </p:spTree>
    <p:extLst>
      <p:ext uri="{BB962C8B-B14F-4D97-AF65-F5344CB8AC3E}">
        <p14:creationId xmlns:p14="http://schemas.microsoft.com/office/powerpoint/2010/main" val="315773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C1A69-BC1B-DF34-1589-2371A5B58142}"/>
              </a:ext>
            </a:extLst>
          </p:cNvPr>
          <p:cNvSpPr>
            <a:spLocks noGrp="1"/>
          </p:cNvSpPr>
          <p:nvPr>
            <p:ph type="title"/>
          </p:nvPr>
        </p:nvSpPr>
        <p:spPr/>
        <p:txBody>
          <a:bodyPr/>
          <a:lstStyle/>
          <a:p>
            <a:r>
              <a:rPr lang="cs-CZ" dirty="0"/>
              <a:t>O nás </a:t>
            </a:r>
          </a:p>
        </p:txBody>
      </p:sp>
      <p:sp>
        <p:nvSpPr>
          <p:cNvPr id="3" name="Zástupný obsah 2">
            <a:extLst>
              <a:ext uri="{FF2B5EF4-FFF2-40B4-BE49-F238E27FC236}">
                <a16:creationId xmlns:a16="http://schemas.microsoft.com/office/drawing/2014/main" id="{0B4E10FB-ABCC-F5FE-2148-EC540E25FDAD}"/>
              </a:ext>
            </a:extLst>
          </p:cNvPr>
          <p:cNvSpPr>
            <a:spLocks noGrp="1"/>
          </p:cNvSpPr>
          <p:nvPr>
            <p:ph idx="1"/>
          </p:nvPr>
        </p:nvSpPr>
        <p:spPr>
          <a:xfrm>
            <a:off x="953610" y="1923279"/>
            <a:ext cx="10515600" cy="4351338"/>
          </a:xfrm>
        </p:spPr>
        <p:txBody>
          <a:bodyPr/>
          <a:lstStyle/>
          <a:p>
            <a:pPr marL="0" indent="0">
              <a:buNone/>
            </a:pPr>
            <a:r>
              <a:rPr lang="cs-CZ" dirty="0"/>
              <a:t>Jsme žákovská firma plná mladých a šikovných lidí. Zabýváme se převážně výrobou ze dřeva Naše výrobky jsou 100% ruční práce, každý kus je proto originál. Jelikož chceme našim zákazníkům vyjít vstříc, vedeme i výrobu na zakázku. </a:t>
            </a:r>
          </a:p>
        </p:txBody>
      </p:sp>
      <p:pic>
        <p:nvPicPr>
          <p:cNvPr id="4" name="Obrázek 3">
            <a:extLst>
              <a:ext uri="{FF2B5EF4-FFF2-40B4-BE49-F238E27FC236}">
                <a16:creationId xmlns:a16="http://schemas.microsoft.com/office/drawing/2014/main" id="{0DED3239-0E4D-6AB0-A61F-8A083A5C3DD2}"/>
              </a:ext>
            </a:extLst>
          </p:cNvPr>
          <p:cNvPicPr>
            <a:picLocks noChangeAspect="1"/>
          </p:cNvPicPr>
          <p:nvPr/>
        </p:nvPicPr>
        <p:blipFill>
          <a:blip r:embed="rId2"/>
          <a:stretch>
            <a:fillRect/>
          </a:stretch>
        </p:blipFill>
        <p:spPr>
          <a:xfrm>
            <a:off x="1" y="692631"/>
            <a:ext cx="1482358" cy="567002"/>
          </a:xfrm>
          <a:prstGeom prst="rect">
            <a:avLst/>
          </a:prstGeom>
        </p:spPr>
      </p:pic>
    </p:spTree>
    <p:extLst>
      <p:ext uri="{BB962C8B-B14F-4D97-AF65-F5344CB8AC3E}">
        <p14:creationId xmlns:p14="http://schemas.microsoft.com/office/powerpoint/2010/main" val="108988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44279CAC-DF3D-8C9C-23CC-4EDFBB8A35F1}"/>
              </a:ext>
            </a:extLst>
          </p:cNvPr>
          <p:cNvPicPr>
            <a:picLocks noChangeAspect="1"/>
          </p:cNvPicPr>
          <p:nvPr/>
        </p:nvPicPr>
        <p:blipFill>
          <a:blip r:embed="rId2"/>
          <a:stretch>
            <a:fillRect/>
          </a:stretch>
        </p:blipFill>
        <p:spPr>
          <a:xfrm>
            <a:off x="8182948" y="1503759"/>
            <a:ext cx="4526926" cy="5354241"/>
          </a:xfrm>
          <a:prstGeom prst="rect">
            <a:avLst/>
          </a:prstGeom>
          <a:effectLst>
            <a:outerShdw blurRad="50800" dist="38100" sx="103000" sy="103000" algn="l" rotWithShape="0">
              <a:prstClr val="black">
                <a:alpha val="12000"/>
              </a:prstClr>
            </a:outerShdw>
          </a:effectLst>
        </p:spPr>
      </p:pic>
      <p:sp>
        <p:nvSpPr>
          <p:cNvPr id="2" name="Nadpis 1">
            <a:extLst>
              <a:ext uri="{FF2B5EF4-FFF2-40B4-BE49-F238E27FC236}">
                <a16:creationId xmlns:a16="http://schemas.microsoft.com/office/drawing/2014/main" id="{1C727D47-A2FE-A6BC-0410-2779C0FFEB22}"/>
              </a:ext>
            </a:extLst>
          </p:cNvPr>
          <p:cNvSpPr>
            <a:spLocks noGrp="1"/>
          </p:cNvSpPr>
          <p:nvPr>
            <p:ph type="title"/>
          </p:nvPr>
        </p:nvSpPr>
        <p:spPr/>
        <p:txBody>
          <a:bodyPr/>
          <a:lstStyle/>
          <a:p>
            <a:r>
              <a:rPr lang="cs-CZ" dirty="0"/>
              <a:t>Generá</a:t>
            </a:r>
            <a:r>
              <a:rPr lang="cs-CZ" dirty="0">
                <a:effectLst/>
                <a:ea typeface="Calibri" panose="020F0502020204030204" pitchFamily="34" charset="0"/>
                <a:cs typeface="Times New Roman" panose="02020603050405020304" pitchFamily="18" charset="0"/>
              </a:rPr>
              <a:t>l</a:t>
            </a:r>
            <a:r>
              <a:rPr lang="cs-CZ" dirty="0"/>
              <a:t>n</a:t>
            </a:r>
            <a:r>
              <a:rPr lang="cs-CZ" dirty="0">
                <a:effectLst/>
                <a:ea typeface="Calibri" panose="020F0502020204030204" pitchFamily="34" charset="0"/>
                <a:cs typeface="Times New Roman" panose="02020603050405020304" pitchFamily="18" charset="0"/>
              </a:rPr>
              <a:t>í ředitel</a:t>
            </a:r>
            <a:endParaRPr lang="cs-CZ" dirty="0"/>
          </a:p>
        </p:txBody>
      </p:sp>
      <p:sp>
        <p:nvSpPr>
          <p:cNvPr id="3" name="Zástupný obsah 2">
            <a:extLst>
              <a:ext uri="{FF2B5EF4-FFF2-40B4-BE49-F238E27FC236}">
                <a16:creationId xmlns:a16="http://schemas.microsoft.com/office/drawing/2014/main" id="{5D6968D7-FDC0-CA44-642D-490BC1A7AA9D}"/>
              </a:ext>
            </a:extLst>
          </p:cNvPr>
          <p:cNvSpPr>
            <a:spLocks noGrp="1"/>
          </p:cNvSpPr>
          <p:nvPr>
            <p:ph idx="1"/>
          </p:nvPr>
        </p:nvSpPr>
        <p:spPr/>
        <p:txBody>
          <a:bodyPr/>
          <a:lstStyle/>
          <a:p>
            <a:r>
              <a:rPr lang="cs-CZ" b="1" dirty="0"/>
              <a:t>Miroslav </a:t>
            </a:r>
            <a:r>
              <a:rPr lang="cs-CZ" b="1" dirty="0" err="1"/>
              <a:t>Piska</a:t>
            </a:r>
            <a:endParaRPr lang="cs-CZ" b="1" dirty="0"/>
          </a:p>
          <a:p>
            <a:r>
              <a:rPr lang="cs-CZ" dirty="0"/>
              <a:t>Vedení firmy </a:t>
            </a:r>
          </a:p>
          <a:p>
            <a:pPr marL="0" indent="0">
              <a:buNone/>
            </a:pPr>
            <a:r>
              <a:rPr lang="cs-CZ" dirty="0"/>
              <a:t> </a:t>
            </a:r>
          </a:p>
        </p:txBody>
      </p:sp>
      <p:pic>
        <p:nvPicPr>
          <p:cNvPr id="5" name="Obrázek 4">
            <a:extLst>
              <a:ext uri="{FF2B5EF4-FFF2-40B4-BE49-F238E27FC236}">
                <a16:creationId xmlns:a16="http://schemas.microsoft.com/office/drawing/2014/main" id="{D37E9782-7AF3-17C5-FD90-75CC90F75D49}"/>
              </a:ext>
            </a:extLst>
          </p:cNvPr>
          <p:cNvPicPr>
            <a:picLocks noChangeAspect="1"/>
          </p:cNvPicPr>
          <p:nvPr/>
        </p:nvPicPr>
        <p:blipFill>
          <a:blip r:embed="rId3"/>
          <a:stretch>
            <a:fillRect/>
          </a:stretch>
        </p:blipFill>
        <p:spPr>
          <a:xfrm>
            <a:off x="1" y="692631"/>
            <a:ext cx="1482358" cy="567002"/>
          </a:xfrm>
          <a:prstGeom prst="rect">
            <a:avLst/>
          </a:prstGeom>
        </p:spPr>
      </p:pic>
    </p:spTree>
    <p:extLst>
      <p:ext uri="{BB962C8B-B14F-4D97-AF65-F5344CB8AC3E}">
        <p14:creationId xmlns:p14="http://schemas.microsoft.com/office/powerpoint/2010/main" val="358870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11E30CF0-6B34-3016-B031-FCD321F800D0}"/>
              </a:ext>
            </a:extLst>
          </p:cNvPr>
          <p:cNvPicPr>
            <a:picLocks noChangeAspect="1"/>
          </p:cNvPicPr>
          <p:nvPr/>
        </p:nvPicPr>
        <p:blipFill>
          <a:blip r:embed="rId2"/>
          <a:stretch>
            <a:fillRect/>
          </a:stretch>
        </p:blipFill>
        <p:spPr>
          <a:xfrm flipH="1">
            <a:off x="9860332" y="519529"/>
            <a:ext cx="2832100" cy="6858000"/>
          </a:xfrm>
          <a:prstGeom prst="rect">
            <a:avLst/>
          </a:prstGeom>
          <a:effectLst>
            <a:outerShdw blurRad="50800" dist="38100" dir="2700000" sx="96000" sy="96000" algn="tl" rotWithShape="0">
              <a:prstClr val="black">
                <a:alpha val="22000"/>
              </a:prstClr>
            </a:outerShdw>
          </a:effectLst>
        </p:spPr>
      </p:pic>
      <p:sp>
        <p:nvSpPr>
          <p:cNvPr id="2" name="Nadpis 1">
            <a:extLst>
              <a:ext uri="{FF2B5EF4-FFF2-40B4-BE49-F238E27FC236}">
                <a16:creationId xmlns:a16="http://schemas.microsoft.com/office/drawing/2014/main" id="{7ABD6A01-0BA1-3A0A-B762-E48376BB6814}"/>
              </a:ext>
            </a:extLst>
          </p:cNvPr>
          <p:cNvSpPr>
            <a:spLocks noGrp="1"/>
          </p:cNvSpPr>
          <p:nvPr>
            <p:ph type="title"/>
          </p:nvPr>
        </p:nvSpPr>
        <p:spPr/>
        <p:txBody>
          <a:bodyPr/>
          <a:lstStyle/>
          <a:p>
            <a:r>
              <a:rPr lang="cs-CZ" dirty="0"/>
              <a:t>Zástupce ředitele a mluvčí</a:t>
            </a:r>
          </a:p>
        </p:txBody>
      </p:sp>
      <p:sp>
        <p:nvSpPr>
          <p:cNvPr id="3" name="Zástupný obsah 2">
            <a:extLst>
              <a:ext uri="{FF2B5EF4-FFF2-40B4-BE49-F238E27FC236}">
                <a16:creationId xmlns:a16="http://schemas.microsoft.com/office/drawing/2014/main" id="{3A3D8EFD-9F86-738C-7AC4-C5780CE66604}"/>
              </a:ext>
            </a:extLst>
          </p:cNvPr>
          <p:cNvSpPr>
            <a:spLocks noGrp="1"/>
          </p:cNvSpPr>
          <p:nvPr>
            <p:ph idx="1"/>
          </p:nvPr>
        </p:nvSpPr>
        <p:spPr/>
        <p:txBody>
          <a:bodyPr/>
          <a:lstStyle/>
          <a:p>
            <a:r>
              <a:rPr lang="cs-CZ" b="1" dirty="0"/>
              <a:t>Patrik Hájek</a:t>
            </a:r>
          </a:p>
          <a:p>
            <a:r>
              <a:rPr lang="cs-CZ" dirty="0"/>
              <a:t>Zastupování generálního ředitele při nepřítomnosti</a:t>
            </a:r>
          </a:p>
          <a:p>
            <a:r>
              <a:rPr lang="cs-CZ" dirty="0"/>
              <a:t>(pozorovatel konkurenčních firem)</a:t>
            </a:r>
          </a:p>
          <a:p>
            <a:endParaRPr lang="cs-CZ" dirty="0"/>
          </a:p>
        </p:txBody>
      </p:sp>
      <p:pic>
        <p:nvPicPr>
          <p:cNvPr id="5" name="Obrázek 4">
            <a:extLst>
              <a:ext uri="{FF2B5EF4-FFF2-40B4-BE49-F238E27FC236}">
                <a16:creationId xmlns:a16="http://schemas.microsoft.com/office/drawing/2014/main" id="{FCFB01F5-A859-0F3C-FAC0-40E231DEA4B2}"/>
              </a:ext>
            </a:extLst>
          </p:cNvPr>
          <p:cNvPicPr>
            <a:picLocks noChangeAspect="1"/>
          </p:cNvPicPr>
          <p:nvPr/>
        </p:nvPicPr>
        <p:blipFill>
          <a:blip r:embed="rId3"/>
          <a:stretch>
            <a:fillRect/>
          </a:stretch>
        </p:blipFill>
        <p:spPr>
          <a:xfrm>
            <a:off x="1" y="692631"/>
            <a:ext cx="1482358" cy="567002"/>
          </a:xfrm>
          <a:prstGeom prst="rect">
            <a:avLst/>
          </a:prstGeom>
        </p:spPr>
      </p:pic>
    </p:spTree>
    <p:extLst>
      <p:ext uri="{BB962C8B-B14F-4D97-AF65-F5344CB8AC3E}">
        <p14:creationId xmlns:p14="http://schemas.microsoft.com/office/powerpoint/2010/main" val="7248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BC6AF395-AE87-555B-D6F2-87F1A401D806}"/>
              </a:ext>
            </a:extLst>
          </p:cNvPr>
          <p:cNvPicPr>
            <a:picLocks noChangeAspect="1"/>
          </p:cNvPicPr>
          <p:nvPr/>
        </p:nvPicPr>
        <p:blipFill>
          <a:blip r:embed="rId2"/>
          <a:stretch>
            <a:fillRect/>
          </a:stretch>
        </p:blipFill>
        <p:spPr>
          <a:xfrm flipH="1">
            <a:off x="8685550" y="282126"/>
            <a:ext cx="3560309" cy="8550485"/>
          </a:xfrm>
          <a:prstGeom prst="rect">
            <a:avLst/>
          </a:prstGeom>
          <a:ln>
            <a:noFill/>
          </a:ln>
          <a:effectLst>
            <a:outerShdw blurRad="50800" dist="38100" dir="2700000" sx="101000" sy="101000" algn="tl" rotWithShape="0">
              <a:prstClr val="black">
                <a:alpha val="32000"/>
              </a:prstClr>
            </a:outerShdw>
          </a:effectLst>
        </p:spPr>
      </p:pic>
      <p:sp>
        <p:nvSpPr>
          <p:cNvPr id="2" name="Nadpis 1">
            <a:extLst>
              <a:ext uri="{FF2B5EF4-FFF2-40B4-BE49-F238E27FC236}">
                <a16:creationId xmlns:a16="http://schemas.microsoft.com/office/drawing/2014/main" id="{1C727D47-A2FE-A6BC-0410-2779C0FFEB22}"/>
              </a:ext>
            </a:extLst>
          </p:cNvPr>
          <p:cNvSpPr>
            <a:spLocks noGrp="1"/>
          </p:cNvSpPr>
          <p:nvPr>
            <p:ph type="title"/>
          </p:nvPr>
        </p:nvSpPr>
        <p:spPr/>
        <p:txBody>
          <a:bodyPr>
            <a:normAutofit/>
          </a:bodyPr>
          <a:lstStyle/>
          <a:p>
            <a:r>
              <a:rPr lang="cs-CZ" dirty="0"/>
              <a:t> Obchodní ředitel</a:t>
            </a:r>
          </a:p>
        </p:txBody>
      </p:sp>
      <p:sp>
        <p:nvSpPr>
          <p:cNvPr id="3" name="Zástupný obsah 2">
            <a:extLst>
              <a:ext uri="{FF2B5EF4-FFF2-40B4-BE49-F238E27FC236}">
                <a16:creationId xmlns:a16="http://schemas.microsoft.com/office/drawing/2014/main" id="{5D6968D7-FDC0-CA44-642D-490BC1A7AA9D}"/>
              </a:ext>
            </a:extLst>
          </p:cNvPr>
          <p:cNvSpPr>
            <a:spLocks noGrp="1"/>
          </p:cNvSpPr>
          <p:nvPr>
            <p:ph idx="1"/>
          </p:nvPr>
        </p:nvSpPr>
        <p:spPr/>
        <p:txBody>
          <a:bodyPr/>
          <a:lstStyle/>
          <a:p>
            <a:r>
              <a:rPr lang="cs-CZ" b="1" dirty="0"/>
              <a:t>Adam Stehlík</a:t>
            </a:r>
          </a:p>
          <a:p>
            <a:r>
              <a:rPr lang="cs-CZ" dirty="0"/>
              <a:t>Zajišťování prodeje</a:t>
            </a:r>
          </a:p>
          <a:p>
            <a:r>
              <a:rPr lang="cs-CZ" dirty="0"/>
              <a:t>Vedení účetnictví ve firmě</a:t>
            </a:r>
          </a:p>
        </p:txBody>
      </p:sp>
      <p:pic>
        <p:nvPicPr>
          <p:cNvPr id="6" name="Obrázek 5">
            <a:extLst>
              <a:ext uri="{FF2B5EF4-FFF2-40B4-BE49-F238E27FC236}">
                <a16:creationId xmlns:a16="http://schemas.microsoft.com/office/drawing/2014/main" id="{01A3F143-E0DC-84B6-1F84-7838C830E1A1}"/>
              </a:ext>
            </a:extLst>
          </p:cNvPr>
          <p:cNvPicPr>
            <a:picLocks noChangeAspect="1"/>
          </p:cNvPicPr>
          <p:nvPr/>
        </p:nvPicPr>
        <p:blipFill>
          <a:blip r:embed="rId3"/>
          <a:stretch>
            <a:fillRect/>
          </a:stretch>
        </p:blipFill>
        <p:spPr>
          <a:xfrm>
            <a:off x="1" y="692631"/>
            <a:ext cx="1482358" cy="567002"/>
          </a:xfrm>
          <a:prstGeom prst="rect">
            <a:avLst/>
          </a:prstGeom>
        </p:spPr>
      </p:pic>
    </p:spTree>
    <p:extLst>
      <p:ext uri="{BB962C8B-B14F-4D97-AF65-F5344CB8AC3E}">
        <p14:creationId xmlns:p14="http://schemas.microsoft.com/office/powerpoint/2010/main" val="69946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43AAEE7-6764-DA9E-4EA1-F0853FC8A62E}"/>
              </a:ext>
            </a:extLst>
          </p:cNvPr>
          <p:cNvPicPr>
            <a:picLocks noChangeAspect="1"/>
          </p:cNvPicPr>
          <p:nvPr/>
        </p:nvPicPr>
        <p:blipFill>
          <a:blip r:embed="rId2"/>
          <a:stretch>
            <a:fillRect/>
          </a:stretch>
        </p:blipFill>
        <p:spPr>
          <a:xfrm>
            <a:off x="9274839" y="390617"/>
            <a:ext cx="2229773" cy="6886152"/>
          </a:xfrm>
          <a:prstGeom prst="rect">
            <a:avLst/>
          </a:prstGeom>
          <a:effectLst>
            <a:outerShdw blurRad="50800" dist="76200" dir="3300000" sx="101000" sy="101000" algn="tl" rotWithShape="0">
              <a:prstClr val="black">
                <a:alpha val="40000"/>
              </a:prstClr>
            </a:outerShdw>
          </a:effectLst>
        </p:spPr>
      </p:pic>
      <p:sp>
        <p:nvSpPr>
          <p:cNvPr id="2" name="Nadpis 1">
            <a:extLst>
              <a:ext uri="{FF2B5EF4-FFF2-40B4-BE49-F238E27FC236}">
                <a16:creationId xmlns:a16="http://schemas.microsoft.com/office/drawing/2014/main" id="{1C727D47-A2FE-A6BC-0410-2779C0FFEB22}"/>
              </a:ext>
            </a:extLst>
          </p:cNvPr>
          <p:cNvSpPr>
            <a:spLocks noGrp="1"/>
          </p:cNvSpPr>
          <p:nvPr>
            <p:ph type="title"/>
          </p:nvPr>
        </p:nvSpPr>
        <p:spPr/>
        <p:txBody>
          <a:bodyPr/>
          <a:lstStyle/>
          <a:p>
            <a:r>
              <a:rPr lang="cs-CZ" dirty="0">
                <a:ea typeface="Calibri" panose="020F0502020204030204" pitchFamily="34" charset="0"/>
                <a:cs typeface="Times New Roman" panose="02020603050405020304" pitchFamily="18" charset="0"/>
              </a:rPr>
              <a:t>Vedoucí reklamačního</a:t>
            </a:r>
            <a:br>
              <a:rPr lang="cs-CZ" dirty="0">
                <a:ea typeface="Calibri" panose="020F0502020204030204" pitchFamily="34" charset="0"/>
                <a:cs typeface="Times New Roman" panose="02020603050405020304" pitchFamily="18" charset="0"/>
              </a:rPr>
            </a:br>
            <a:r>
              <a:rPr lang="cs-CZ" dirty="0">
                <a:ea typeface="Calibri" panose="020F0502020204030204" pitchFamily="34" charset="0"/>
                <a:cs typeface="Times New Roman" panose="02020603050405020304" pitchFamily="18" charset="0"/>
              </a:rPr>
              <a:t>oddělení </a:t>
            </a:r>
            <a:endParaRPr lang="cs-CZ" dirty="0"/>
          </a:p>
        </p:txBody>
      </p:sp>
      <p:sp>
        <p:nvSpPr>
          <p:cNvPr id="3" name="Zástupný obsah 2">
            <a:extLst>
              <a:ext uri="{FF2B5EF4-FFF2-40B4-BE49-F238E27FC236}">
                <a16:creationId xmlns:a16="http://schemas.microsoft.com/office/drawing/2014/main" id="{5D6968D7-FDC0-CA44-642D-490BC1A7AA9D}"/>
              </a:ext>
            </a:extLst>
          </p:cNvPr>
          <p:cNvSpPr>
            <a:spLocks noGrp="1"/>
          </p:cNvSpPr>
          <p:nvPr>
            <p:ph idx="1"/>
          </p:nvPr>
        </p:nvSpPr>
        <p:spPr/>
        <p:txBody>
          <a:bodyPr/>
          <a:lstStyle/>
          <a:p>
            <a:r>
              <a:rPr lang="cs-CZ" b="1" dirty="0"/>
              <a:t>David Staněk</a:t>
            </a:r>
          </a:p>
          <a:p>
            <a:r>
              <a:rPr lang="cs-CZ" dirty="0"/>
              <a:t>vyřizování reklamací </a:t>
            </a:r>
          </a:p>
          <a:p>
            <a:r>
              <a:rPr lang="cs-CZ" dirty="0"/>
              <a:t>zastupování obchodního ředitele při nepřítomnosti</a:t>
            </a:r>
          </a:p>
          <a:p>
            <a:endParaRPr lang="cs-CZ" b="1" dirty="0"/>
          </a:p>
          <a:p>
            <a:pPr marL="0" indent="0">
              <a:buNone/>
            </a:pPr>
            <a:r>
              <a:rPr lang="cs-CZ" dirty="0"/>
              <a:t>  </a:t>
            </a:r>
          </a:p>
        </p:txBody>
      </p:sp>
      <p:pic>
        <p:nvPicPr>
          <p:cNvPr id="4" name="Obrázek 3">
            <a:extLst>
              <a:ext uri="{FF2B5EF4-FFF2-40B4-BE49-F238E27FC236}">
                <a16:creationId xmlns:a16="http://schemas.microsoft.com/office/drawing/2014/main" id="{4A9C0F14-EAC1-9A1E-28DA-71C8B9A8488B}"/>
              </a:ext>
            </a:extLst>
          </p:cNvPr>
          <p:cNvPicPr>
            <a:picLocks noChangeAspect="1"/>
          </p:cNvPicPr>
          <p:nvPr/>
        </p:nvPicPr>
        <p:blipFill>
          <a:blip r:embed="rId3"/>
          <a:stretch>
            <a:fillRect/>
          </a:stretch>
        </p:blipFill>
        <p:spPr>
          <a:xfrm>
            <a:off x="1" y="692631"/>
            <a:ext cx="1482358" cy="567002"/>
          </a:xfrm>
          <a:prstGeom prst="rect">
            <a:avLst/>
          </a:prstGeom>
        </p:spPr>
      </p:pic>
    </p:spTree>
    <p:extLst>
      <p:ext uri="{BB962C8B-B14F-4D97-AF65-F5344CB8AC3E}">
        <p14:creationId xmlns:p14="http://schemas.microsoft.com/office/powerpoint/2010/main" val="128425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727D47-A2FE-A6BC-0410-2779C0FFEB22}"/>
              </a:ext>
            </a:extLst>
          </p:cNvPr>
          <p:cNvSpPr>
            <a:spLocks noGrp="1"/>
          </p:cNvSpPr>
          <p:nvPr>
            <p:ph type="title"/>
          </p:nvPr>
        </p:nvSpPr>
        <p:spPr/>
        <p:txBody>
          <a:bodyPr/>
          <a:lstStyle/>
          <a:p>
            <a:r>
              <a:rPr lang="cs-CZ" dirty="0"/>
              <a:t>Marketingový ředitel</a:t>
            </a:r>
          </a:p>
        </p:txBody>
      </p:sp>
      <p:sp>
        <p:nvSpPr>
          <p:cNvPr id="3" name="Zástupný obsah 2">
            <a:extLst>
              <a:ext uri="{FF2B5EF4-FFF2-40B4-BE49-F238E27FC236}">
                <a16:creationId xmlns:a16="http://schemas.microsoft.com/office/drawing/2014/main" id="{5D6968D7-FDC0-CA44-642D-490BC1A7AA9D}"/>
              </a:ext>
            </a:extLst>
          </p:cNvPr>
          <p:cNvSpPr>
            <a:spLocks noGrp="1"/>
          </p:cNvSpPr>
          <p:nvPr>
            <p:ph idx="1"/>
          </p:nvPr>
        </p:nvSpPr>
        <p:spPr/>
        <p:txBody>
          <a:bodyPr/>
          <a:lstStyle/>
          <a:p>
            <a:r>
              <a:rPr lang="cs-CZ" dirty="0"/>
              <a:t>Martin Švehla</a:t>
            </a:r>
          </a:p>
          <a:p>
            <a:r>
              <a:rPr lang="cs-CZ" dirty="0"/>
              <a:t>Propagace firmy </a:t>
            </a:r>
          </a:p>
        </p:txBody>
      </p:sp>
      <p:pic>
        <p:nvPicPr>
          <p:cNvPr id="5" name="Obrázek 4">
            <a:extLst>
              <a:ext uri="{FF2B5EF4-FFF2-40B4-BE49-F238E27FC236}">
                <a16:creationId xmlns:a16="http://schemas.microsoft.com/office/drawing/2014/main" id="{5AFD6C20-13E7-55AE-2552-78E1E140D1AA}"/>
              </a:ext>
            </a:extLst>
          </p:cNvPr>
          <p:cNvPicPr>
            <a:picLocks noChangeAspect="1"/>
          </p:cNvPicPr>
          <p:nvPr/>
        </p:nvPicPr>
        <p:blipFill>
          <a:blip r:embed="rId2"/>
          <a:stretch>
            <a:fillRect/>
          </a:stretch>
        </p:blipFill>
        <p:spPr>
          <a:xfrm>
            <a:off x="1" y="692631"/>
            <a:ext cx="1482358" cy="567002"/>
          </a:xfrm>
          <a:prstGeom prst="rect">
            <a:avLst/>
          </a:prstGeom>
        </p:spPr>
      </p:pic>
      <p:pic>
        <p:nvPicPr>
          <p:cNvPr id="7" name="Obrázek 6">
            <a:extLst>
              <a:ext uri="{FF2B5EF4-FFF2-40B4-BE49-F238E27FC236}">
                <a16:creationId xmlns:a16="http://schemas.microsoft.com/office/drawing/2014/main" id="{7BF48C3E-9C65-1064-0DED-2032CFBD20D5}"/>
              </a:ext>
            </a:extLst>
          </p:cNvPr>
          <p:cNvPicPr>
            <a:picLocks noChangeAspect="1"/>
          </p:cNvPicPr>
          <p:nvPr/>
        </p:nvPicPr>
        <p:blipFill>
          <a:blip r:embed="rId3"/>
          <a:stretch>
            <a:fillRect/>
          </a:stretch>
        </p:blipFill>
        <p:spPr>
          <a:xfrm>
            <a:off x="8393500" y="-375957"/>
            <a:ext cx="3370262" cy="8188658"/>
          </a:xfrm>
          <a:prstGeom prst="rect">
            <a:avLst/>
          </a:prstGeom>
          <a:ln>
            <a:noFill/>
          </a:ln>
          <a:effectLst>
            <a:outerShdw blurRad="381000" sx="97000" sy="97000" algn="l" rotWithShape="0">
              <a:prstClr val="black">
                <a:alpha val="69000"/>
              </a:prstClr>
            </a:outerShdw>
            <a:reflection blurRad="6350" stA="50000" endA="275" endPos="40000" dist="101600" dir="5400000" sy="-100000" algn="bl" rotWithShape="0"/>
          </a:effectLst>
        </p:spPr>
      </p:pic>
    </p:spTree>
    <p:extLst>
      <p:ext uri="{BB962C8B-B14F-4D97-AF65-F5344CB8AC3E}">
        <p14:creationId xmlns:p14="http://schemas.microsoft.com/office/powerpoint/2010/main" val="401262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104C43-EB67-70F2-4D31-140CB5A67D04}"/>
              </a:ext>
            </a:extLst>
          </p:cNvPr>
          <p:cNvSpPr>
            <a:spLocks noGrp="1"/>
          </p:cNvSpPr>
          <p:nvPr>
            <p:ph type="title"/>
          </p:nvPr>
        </p:nvSpPr>
        <p:spPr>
          <a:xfrm>
            <a:off x="2592925" y="647535"/>
            <a:ext cx="8911687" cy="1280890"/>
          </a:xfrm>
        </p:spPr>
        <p:txBody>
          <a:bodyPr/>
          <a:lstStyle/>
          <a:p>
            <a:r>
              <a:rPr lang="cs-CZ" dirty="0"/>
              <a:t>Naše výrobky</a:t>
            </a:r>
          </a:p>
        </p:txBody>
      </p:sp>
      <p:pic>
        <p:nvPicPr>
          <p:cNvPr id="4" name="Obrázek 3">
            <a:extLst>
              <a:ext uri="{FF2B5EF4-FFF2-40B4-BE49-F238E27FC236}">
                <a16:creationId xmlns:a16="http://schemas.microsoft.com/office/drawing/2014/main" id="{813A4990-0BA7-50B5-BA81-A597C392EFB0}"/>
              </a:ext>
            </a:extLst>
          </p:cNvPr>
          <p:cNvPicPr>
            <a:picLocks noChangeAspect="1"/>
          </p:cNvPicPr>
          <p:nvPr/>
        </p:nvPicPr>
        <p:blipFill>
          <a:blip r:embed="rId2"/>
          <a:stretch>
            <a:fillRect/>
          </a:stretch>
        </p:blipFill>
        <p:spPr>
          <a:xfrm>
            <a:off x="1" y="692631"/>
            <a:ext cx="1482358" cy="567002"/>
          </a:xfrm>
          <a:prstGeom prst="rect">
            <a:avLst/>
          </a:prstGeom>
        </p:spPr>
      </p:pic>
      <p:sp>
        <p:nvSpPr>
          <p:cNvPr id="17" name="TextovéPole 16">
            <a:extLst>
              <a:ext uri="{FF2B5EF4-FFF2-40B4-BE49-F238E27FC236}">
                <a16:creationId xmlns:a16="http://schemas.microsoft.com/office/drawing/2014/main" id="{9D691D10-3970-A5A1-DF7F-5C49D6017460}"/>
              </a:ext>
            </a:extLst>
          </p:cNvPr>
          <p:cNvSpPr txBox="1"/>
          <p:nvPr/>
        </p:nvSpPr>
        <p:spPr>
          <a:xfrm>
            <a:off x="2397967" y="1528315"/>
            <a:ext cx="2606804" cy="400110"/>
          </a:xfrm>
          <a:prstGeom prst="rect">
            <a:avLst/>
          </a:prstGeom>
          <a:noFill/>
        </p:spPr>
        <p:txBody>
          <a:bodyPr wrap="none" rtlCol="0">
            <a:spAutoFit/>
          </a:bodyPr>
          <a:lstStyle/>
          <a:p>
            <a:r>
              <a:rPr lang="cs-CZ" sz="2000" dirty="0"/>
              <a:t>Dřevěné </a:t>
            </a:r>
            <a:r>
              <a:rPr lang="cs-CZ" sz="2000" dirty="0" err="1"/>
              <a:t>podtácky</a:t>
            </a:r>
            <a:r>
              <a:rPr lang="cs-CZ" sz="2000" dirty="0"/>
              <a:t> </a:t>
            </a:r>
          </a:p>
        </p:txBody>
      </p:sp>
      <p:pic>
        <p:nvPicPr>
          <p:cNvPr id="8" name="Zástupný obsah 7" descr="Obsah obrázku venku, mince, skála, Víčko lahve&#10;&#10;Popis byl vytvořen automaticky">
            <a:extLst>
              <a:ext uri="{FF2B5EF4-FFF2-40B4-BE49-F238E27FC236}">
                <a16:creationId xmlns:a16="http://schemas.microsoft.com/office/drawing/2014/main" id="{51C7E147-E44A-C1E1-6BCA-36DDA7AD89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44752" y="4254765"/>
            <a:ext cx="4153228" cy="2338219"/>
          </a:xfrm>
          <a:effectLst>
            <a:softEdge rad="317500"/>
          </a:effectLst>
        </p:spPr>
      </p:pic>
      <p:sp>
        <p:nvSpPr>
          <p:cNvPr id="6" name="TextovéPole 5">
            <a:extLst>
              <a:ext uri="{FF2B5EF4-FFF2-40B4-BE49-F238E27FC236}">
                <a16:creationId xmlns:a16="http://schemas.microsoft.com/office/drawing/2014/main" id="{AA2D734C-1484-4F98-C4B9-B40D96D813E6}"/>
              </a:ext>
            </a:extLst>
          </p:cNvPr>
          <p:cNvSpPr txBox="1"/>
          <p:nvPr/>
        </p:nvSpPr>
        <p:spPr>
          <a:xfrm>
            <a:off x="2462626" y="2347540"/>
            <a:ext cx="9449209" cy="923330"/>
          </a:xfrm>
          <a:prstGeom prst="rect">
            <a:avLst/>
          </a:prstGeom>
          <a:noFill/>
        </p:spPr>
        <p:txBody>
          <a:bodyPr wrap="square" rtlCol="0">
            <a:spAutoFit/>
          </a:bodyPr>
          <a:lstStyle/>
          <a:p>
            <a:pPr algn="l"/>
            <a:r>
              <a:rPr lang="cs-CZ" dirty="0"/>
              <a:t>Pivní </a:t>
            </a:r>
            <a:r>
              <a:rPr lang="cs-CZ" dirty="0" err="1"/>
              <a:t>podtácky</a:t>
            </a:r>
            <a:r>
              <a:rPr lang="cs-CZ" dirty="0"/>
              <a:t> s různým motivem potisku. Výborný doplněk na stůl. Plní nejen svoji funkci jako </a:t>
            </a:r>
            <a:r>
              <a:rPr lang="cs-CZ" dirty="0" err="1"/>
              <a:t>podtácek</a:t>
            </a:r>
            <a:r>
              <a:rPr lang="cs-CZ" dirty="0"/>
              <a:t>, ale jde použít i jen jako dekoraci do interiéru. Potisk je ošetřen proti poškrábání. Po domluvě je možný potisk na objednávku.</a:t>
            </a:r>
          </a:p>
        </p:txBody>
      </p:sp>
    </p:spTree>
    <p:extLst>
      <p:ext uri="{BB962C8B-B14F-4D97-AF65-F5344CB8AC3E}">
        <p14:creationId xmlns:p14="http://schemas.microsoft.com/office/powerpoint/2010/main" val="1137527130"/>
      </p:ext>
    </p:extLst>
  </p:cSld>
  <p:clrMapOvr>
    <a:masterClrMapping/>
  </p:clrMapOvr>
</p:sld>
</file>

<file path=ppt/theme/theme1.xml><?xml version="1.0" encoding="utf-8"?>
<a:theme xmlns:a="http://schemas.openxmlformats.org/drawingml/2006/main" name="Stébla">
  <a:themeElements>
    <a:clrScheme name="Žlutá">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léčné skl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380</TotalTime>
  <Words>445</Words>
  <Application>Microsoft Office PowerPoint</Application>
  <PresentationFormat>Širokoúhlá obrazovka</PresentationFormat>
  <Paragraphs>54</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Century Gothic</vt:lpstr>
      <vt:lpstr>Wingdings 3</vt:lpstr>
      <vt:lpstr>Stébla</vt:lpstr>
      <vt:lpstr>Prezentace aplikace PowerPoint</vt:lpstr>
      <vt:lpstr>Počátky firmy</vt:lpstr>
      <vt:lpstr>O nás </vt:lpstr>
      <vt:lpstr>Generální ředitel</vt:lpstr>
      <vt:lpstr>Zástupce ředitele a mluvčí</vt:lpstr>
      <vt:lpstr> Obchodní ředitel</vt:lpstr>
      <vt:lpstr>Vedoucí reklamačního oddělení </vt:lpstr>
      <vt:lpstr>Marketingový ředitel</vt:lpstr>
      <vt:lpstr>Naše výrobky</vt:lpstr>
      <vt:lpstr>Naše výrobky</vt:lpstr>
      <vt:lpstr>Vánoční a Velikonoční jarmark</vt:lpstr>
      <vt:lpstr>Graf prodaného zboží</vt:lpstr>
      <vt:lpstr>Finance </vt:lpstr>
      <vt:lpstr>Hodnocení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EPOX- mirpeace</dc:title>
  <dc:creator>20180431</dc:creator>
  <cp:lastModifiedBy>Libuše Drápalová</cp:lastModifiedBy>
  <cp:revision>13</cp:revision>
  <dcterms:created xsi:type="dcterms:W3CDTF">2023-03-08T11:04:05Z</dcterms:created>
  <dcterms:modified xsi:type="dcterms:W3CDTF">2024-05-06T11:26:36Z</dcterms:modified>
</cp:coreProperties>
</file>