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71" r:id="rId3"/>
    <p:sldId id="302" r:id="rId4"/>
    <p:sldId id="274" r:id="rId5"/>
    <p:sldId id="275" r:id="rId6"/>
    <p:sldId id="276" r:id="rId7"/>
    <p:sldId id="277" r:id="rId8"/>
    <p:sldId id="278" r:id="rId9"/>
    <p:sldId id="279" r:id="rId10"/>
    <p:sldId id="280" r:id="rId11"/>
    <p:sldId id="281" r:id="rId12"/>
    <p:sldId id="282" r:id="rId13"/>
    <p:sldId id="303" r:id="rId14"/>
    <p:sldId id="295" r:id="rId15"/>
    <p:sldId id="283" r:id="rId16"/>
    <p:sldId id="284" r:id="rId17"/>
    <p:sldId id="285" r:id="rId18"/>
    <p:sldId id="296" r:id="rId19"/>
    <p:sldId id="286" r:id="rId20"/>
    <p:sldId id="297" r:id="rId21"/>
    <p:sldId id="287" r:id="rId22"/>
    <p:sldId id="288" r:id="rId23"/>
    <p:sldId id="289" r:id="rId24"/>
    <p:sldId id="263" r:id="rId25"/>
    <p:sldId id="260" r:id="rId26"/>
    <p:sldId id="273" r:id="rId27"/>
    <p:sldId id="264" r:id="rId28"/>
    <p:sldId id="304" r:id="rId29"/>
    <p:sldId id="298" r:id="rId30"/>
    <p:sldId id="258" r:id="rId31"/>
    <p:sldId id="290" r:id="rId32"/>
    <p:sldId id="294" r:id="rId33"/>
    <p:sldId id="299" r:id="rId34"/>
    <p:sldId id="266" r:id="rId35"/>
    <p:sldId id="267" r:id="rId36"/>
    <p:sldId id="269" r:id="rId37"/>
    <p:sldId id="306" r:id="rId38"/>
    <p:sldId id="300" r:id="rId39"/>
    <p:sldId id="268" r:id="rId40"/>
    <p:sldId id="307" r:id="rId41"/>
    <p:sldId id="301" r:id="rId42"/>
    <p:sldId id="308" r:id="rId43"/>
    <p:sldId id="309" r:id="rId44"/>
    <p:sldId id="270" r:id="rId45"/>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1E24"/>
    <a:srgbClr val="C7C7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247" autoAdjust="0"/>
  </p:normalViewPr>
  <p:slideViewPr>
    <p:cSldViewPr snapToGrid="0">
      <p:cViewPr varScale="1">
        <p:scale>
          <a:sx n="104" d="100"/>
          <a:sy n="104" d="100"/>
        </p:scale>
        <p:origin x="1422"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 Pernica" userId="9008cd32-1389-4e26-b662-19179b90f614" providerId="ADAL" clId="{60A3371A-3FB3-466B-9142-69816A95F78C}"/>
    <pc:docChg chg="custSel delSld modSld sldOrd">
      <pc:chgData name="Emil Pernica" userId="9008cd32-1389-4e26-b662-19179b90f614" providerId="ADAL" clId="{60A3371A-3FB3-466B-9142-69816A95F78C}" dt="2026-01-21T15:57:37.148" v="191" actId="20577"/>
      <pc:docMkLst>
        <pc:docMk/>
      </pc:docMkLst>
      <pc:sldChg chg="addSp delSp modSp mod">
        <pc:chgData name="Emil Pernica" userId="9008cd32-1389-4e26-b662-19179b90f614" providerId="ADAL" clId="{60A3371A-3FB3-466B-9142-69816A95F78C}" dt="2026-01-21T15:57:37.148" v="191" actId="20577"/>
        <pc:sldMkLst>
          <pc:docMk/>
          <pc:sldMk cId="2434972397" sldId="297"/>
        </pc:sldMkLst>
        <pc:spChg chg="mod">
          <ac:chgData name="Emil Pernica" userId="9008cd32-1389-4e26-b662-19179b90f614" providerId="ADAL" clId="{60A3371A-3FB3-466B-9142-69816A95F78C}" dt="2026-01-21T15:57:37.148" v="191" actId="20577"/>
          <ac:spMkLst>
            <pc:docMk/>
            <pc:sldMk cId="2434972397" sldId="297"/>
            <ac:spMk id="8" creationId="{55743BB4-9B61-19B8-F763-2A1B0AB1F12B}"/>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10T09:51:52.30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26,'66'0,"0"3,1 3,69 16,-49-5,1-3,119 3,51 8,-165-12,99 1,851-17,-178-85,-547 43,-150 31,210 7,683 8,-1008 0,-1 3,100 20,98 45,-199-57,0-2,0-3,92 2,-9-1,6 2,58 6,-74-6,190-8,-146-5,203 3,-344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10T09:51:55.5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7515 54,'-3282'0,"3216"-4,-108-18,-42-3,-556 22,379 6,168 10,8 0,-1715-14,1903 3,-55 9,-18 2,79-12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10T09:52:00.04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7618 1,'-5967'0,"5918"3,-50 8,-38 2,-631-11,370-4,376 0,0 0,-33-8,-24-2,58 11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10T09:52:05.27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28,'0'-1,"0"0,0 0,1 1,-1-1,1 0,-1 0,1 0,-1 0,1 0,-1 1,1-1,0 0,-1 1,1-1,0 0,0 1,-1-1,1 1,0-1,0 1,0-1,0 1,0 0,0-1,0 1,0 0,0 0,1 0,33-5,-29 5,453-6,-248 9,9-5,235 5,-290 8,105 3,2109-15,-2159 15,-18-1,812-12,-491-3,-371 14,-32-1,48-10,45 2,-98 8,33 2,173-12,-297-1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10T09:54:08.832"/>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1 2,'23'0,"-6"-1,0 1,0 0,0 2,1 0,-2 1,1 0,21 8,34 10,-55-18,-1 1,-1 1,1 1,19 9,-23-10,0 1,1-1,0-1,0 0,0-1,1-1,24 2,102-5,-59-2,-27 1,-35 0,1 1,-1 1,1 1,-1 1,1 0,-1 1,0 1,24 9,-26-6,0-1,0-1,1-1,0 0,34 2,93-5,-81-3,-37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EEFF1C-4C54-4049-A475-6C6F23AFDF68}" type="datetimeFigureOut">
              <a:rPr lang="sk-SK" smtClean="0"/>
              <a:t>21. 1. 2026</a:t>
            </a:fld>
            <a:endParaRPr lang="sk-S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A45FB1-6CF7-4E68-948F-B374C35DA42D}" type="slidenum">
              <a:rPr lang="sk-SK" smtClean="0"/>
              <a:t>‹#›</a:t>
            </a:fld>
            <a:endParaRPr lang="sk-SK"/>
          </a:p>
        </p:txBody>
      </p:sp>
    </p:spTree>
    <p:extLst>
      <p:ext uri="{BB962C8B-B14F-4D97-AF65-F5344CB8AC3E}">
        <p14:creationId xmlns:p14="http://schemas.microsoft.com/office/powerpoint/2010/main" val="1193713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7FA45FB1-6CF7-4E68-948F-B374C35DA42D}" type="slidenum">
              <a:rPr lang="sk-SK" smtClean="0"/>
              <a:t>1</a:t>
            </a:fld>
            <a:endParaRPr lang="sk-SK"/>
          </a:p>
        </p:txBody>
      </p:sp>
    </p:spTree>
    <p:extLst>
      <p:ext uri="{BB962C8B-B14F-4D97-AF65-F5344CB8AC3E}">
        <p14:creationId xmlns:p14="http://schemas.microsoft.com/office/powerpoint/2010/main" val="41518704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52091" y="4554747"/>
            <a:ext cx="7677510" cy="762705"/>
          </a:xfrm>
        </p:spPr>
        <p:txBody>
          <a:bodyPr anchor="b">
            <a:noAutofit/>
          </a:bodyPr>
          <a:lstStyle>
            <a:lvl1pPr algn="l">
              <a:defRPr sz="4000">
                <a:solidFill>
                  <a:schemeClr val="bg1"/>
                </a:solidFill>
              </a:defRPr>
            </a:lvl1pPr>
          </a:lstStyle>
          <a:p>
            <a:r>
              <a:rPr lang="en-US" dirty="0"/>
              <a:t>Click to edit Master title style</a:t>
            </a:r>
            <a:endParaRPr lang="sk-SK" dirty="0"/>
          </a:p>
        </p:txBody>
      </p:sp>
      <p:sp>
        <p:nvSpPr>
          <p:cNvPr id="3" name="Subtitle 2"/>
          <p:cNvSpPr>
            <a:spLocks noGrp="1"/>
          </p:cNvSpPr>
          <p:nvPr>
            <p:ph type="subTitle" idx="1"/>
          </p:nvPr>
        </p:nvSpPr>
        <p:spPr>
          <a:xfrm>
            <a:off x="552090" y="5234109"/>
            <a:ext cx="7677512" cy="401861"/>
          </a:xfrm>
        </p:spPr>
        <p:txBody>
          <a:bodyPr>
            <a:no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sk-SK" dirty="0"/>
          </a:p>
        </p:txBody>
      </p:sp>
      <p:sp>
        <p:nvSpPr>
          <p:cNvPr id="4" name="Date Placeholder 3"/>
          <p:cNvSpPr>
            <a:spLocks noGrp="1"/>
          </p:cNvSpPr>
          <p:nvPr>
            <p:ph type="dt" sz="half" idx="10"/>
          </p:nvPr>
        </p:nvSpPr>
        <p:spPr>
          <a:xfrm>
            <a:off x="552090" y="6356350"/>
            <a:ext cx="2743200" cy="365125"/>
          </a:xfrm>
        </p:spPr>
        <p:txBody>
          <a:bodyPr/>
          <a:lstStyle/>
          <a:p>
            <a:fld id="{E19A341E-3E64-4E8E-9864-7DEEC8880162}" type="datetime1">
              <a:rPr lang="sk-SK" smtClean="0"/>
              <a:t>21. 1. 2026</a:t>
            </a:fld>
            <a:endParaRPr lang="sk-SK" dirty="0"/>
          </a:p>
        </p:txBody>
      </p:sp>
      <p:sp>
        <p:nvSpPr>
          <p:cNvPr id="5" name="Footer Placeholder 4"/>
          <p:cNvSpPr>
            <a:spLocks noGrp="1"/>
          </p:cNvSpPr>
          <p:nvPr>
            <p:ph type="ftr" sz="quarter" idx="11"/>
          </p:nvPr>
        </p:nvSpPr>
        <p:spPr/>
        <p:txBody>
          <a:bodyPr/>
          <a:lstStyle/>
          <a:p>
            <a:endParaRPr lang="sk-SK"/>
          </a:p>
        </p:txBody>
      </p:sp>
    </p:spTree>
    <p:extLst>
      <p:ext uri="{BB962C8B-B14F-4D97-AF65-F5344CB8AC3E}">
        <p14:creationId xmlns:p14="http://schemas.microsoft.com/office/powerpoint/2010/main" val="2633218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sk-SK"/>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7323F5E0-354B-4FC8-96EF-547E6A2A43BF}" type="datetime1">
              <a:rPr lang="sk-SK" smtClean="0"/>
              <a:t>21. 1. 2026</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B228737C-390F-4E1E-A1F5-1636B5B9285C}" type="slidenum">
              <a:rPr lang="sk-SK" smtClean="0"/>
              <a:t>‹#›</a:t>
            </a:fld>
            <a:endParaRPr lang="sk-SK"/>
          </a:p>
        </p:txBody>
      </p:sp>
    </p:spTree>
    <p:extLst>
      <p:ext uri="{BB962C8B-B14F-4D97-AF65-F5344CB8AC3E}">
        <p14:creationId xmlns:p14="http://schemas.microsoft.com/office/powerpoint/2010/main" val="331039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33576" y="365126"/>
            <a:ext cx="10120223" cy="1187630"/>
          </a:xfrm>
        </p:spPr>
        <p:txBody>
          <a:bodyPr/>
          <a:lstStyle/>
          <a:p>
            <a:r>
              <a:rPr lang="en-US" dirty="0"/>
              <a:t>Click to edit Master title style</a:t>
            </a:r>
            <a:endParaRPr lang="sk-SK" dirty="0"/>
          </a:p>
        </p:txBody>
      </p:sp>
      <p:sp>
        <p:nvSpPr>
          <p:cNvPr id="3" name="Content Placeholder 2"/>
          <p:cNvSpPr>
            <a:spLocks noGrp="1"/>
          </p:cNvSpPr>
          <p:nvPr>
            <p:ph idx="1"/>
          </p:nvPr>
        </p:nvSpPr>
        <p:spPr>
          <a:xfrm>
            <a:off x="1233576" y="1825625"/>
            <a:ext cx="10120224" cy="4351338"/>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k-SK" dirty="0"/>
          </a:p>
        </p:txBody>
      </p:sp>
      <p:sp>
        <p:nvSpPr>
          <p:cNvPr id="4" name="Date Placeholder 3"/>
          <p:cNvSpPr>
            <a:spLocks noGrp="1"/>
          </p:cNvSpPr>
          <p:nvPr>
            <p:ph type="dt" sz="half" idx="10"/>
          </p:nvPr>
        </p:nvSpPr>
        <p:spPr/>
        <p:txBody>
          <a:bodyPr/>
          <a:lstStyle/>
          <a:p>
            <a:fld id="{EDE02A8E-C666-47F4-B35F-8F8B42D8E243}" type="datetime1">
              <a:rPr lang="sk-SK" smtClean="0"/>
              <a:t>21. 1. 2026</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a:xfrm>
            <a:off x="11162581" y="638356"/>
            <a:ext cx="1029419" cy="560716"/>
          </a:xfrm>
        </p:spPr>
        <p:txBody>
          <a:bodyPr/>
          <a:lstStyle>
            <a:lvl1pPr>
              <a:defRPr sz="6000">
                <a:solidFill>
                  <a:schemeClr val="bg1"/>
                </a:solidFill>
                <a:latin typeface="+mj-lt"/>
              </a:defRPr>
            </a:lvl1pPr>
          </a:lstStyle>
          <a:p>
            <a:fld id="{FBB2B0D3-5362-4370-A1AB-3649A94679DA}" type="slidenum">
              <a:rPr lang="sk-SK" smtClean="0"/>
              <a:pPr/>
              <a:t>‹#›</a:t>
            </a:fld>
            <a:endParaRPr lang="sk-SK" dirty="0"/>
          </a:p>
        </p:txBody>
      </p:sp>
    </p:spTree>
    <p:extLst>
      <p:ext uri="{BB962C8B-B14F-4D97-AF65-F5344CB8AC3E}">
        <p14:creationId xmlns:p14="http://schemas.microsoft.com/office/powerpoint/2010/main" val="1284883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k-SK"/>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93433A-2AF0-4214-A44C-98A15A71CCFC}" type="datetime1">
              <a:rPr lang="sk-SK" smtClean="0"/>
              <a:t>21. 1. 2026</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B228737C-390F-4E1E-A1F5-1636B5B9285C}" type="slidenum">
              <a:rPr lang="sk-SK" smtClean="0"/>
              <a:t>‹#›</a:t>
            </a:fld>
            <a:endParaRPr lang="sk-SK"/>
          </a:p>
        </p:txBody>
      </p:sp>
    </p:spTree>
    <p:extLst>
      <p:ext uri="{BB962C8B-B14F-4D97-AF65-F5344CB8AC3E}">
        <p14:creationId xmlns:p14="http://schemas.microsoft.com/office/powerpoint/2010/main" val="2785205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Date Placeholder 4"/>
          <p:cNvSpPr>
            <a:spLocks noGrp="1"/>
          </p:cNvSpPr>
          <p:nvPr>
            <p:ph type="dt" sz="half" idx="10"/>
          </p:nvPr>
        </p:nvSpPr>
        <p:spPr/>
        <p:txBody>
          <a:bodyPr/>
          <a:lstStyle/>
          <a:p>
            <a:fld id="{21B493A1-01DE-47D2-ADD9-E6688EA7ADA6}" type="datetime1">
              <a:rPr lang="sk-SK" smtClean="0"/>
              <a:t>21. 1. 2026</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B228737C-390F-4E1E-A1F5-1636B5B9285C}" type="slidenum">
              <a:rPr lang="sk-SK" smtClean="0"/>
              <a:t>‹#›</a:t>
            </a:fld>
            <a:endParaRPr lang="sk-SK"/>
          </a:p>
        </p:txBody>
      </p:sp>
    </p:spTree>
    <p:extLst>
      <p:ext uri="{BB962C8B-B14F-4D97-AF65-F5344CB8AC3E}">
        <p14:creationId xmlns:p14="http://schemas.microsoft.com/office/powerpoint/2010/main" val="894031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sk-SK"/>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7" name="Date Placeholder 6"/>
          <p:cNvSpPr>
            <a:spLocks noGrp="1"/>
          </p:cNvSpPr>
          <p:nvPr>
            <p:ph type="dt" sz="half" idx="10"/>
          </p:nvPr>
        </p:nvSpPr>
        <p:spPr/>
        <p:txBody>
          <a:bodyPr/>
          <a:lstStyle/>
          <a:p>
            <a:fld id="{E792EA0C-C239-4C84-B659-A3DEAFCD5B44}" type="datetime1">
              <a:rPr lang="sk-SK" smtClean="0"/>
              <a:t>21. 1. 2026</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B228737C-390F-4E1E-A1F5-1636B5B9285C}" type="slidenum">
              <a:rPr lang="sk-SK" smtClean="0"/>
              <a:t>‹#›</a:t>
            </a:fld>
            <a:endParaRPr lang="sk-SK"/>
          </a:p>
        </p:txBody>
      </p:sp>
    </p:spTree>
    <p:extLst>
      <p:ext uri="{BB962C8B-B14F-4D97-AF65-F5344CB8AC3E}">
        <p14:creationId xmlns:p14="http://schemas.microsoft.com/office/powerpoint/2010/main" val="3265497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Date Placeholder 2"/>
          <p:cNvSpPr>
            <a:spLocks noGrp="1"/>
          </p:cNvSpPr>
          <p:nvPr>
            <p:ph type="dt" sz="half" idx="10"/>
          </p:nvPr>
        </p:nvSpPr>
        <p:spPr/>
        <p:txBody>
          <a:bodyPr/>
          <a:lstStyle/>
          <a:p>
            <a:fld id="{EA6A61EA-7C25-441C-81A2-3970085229D9}" type="datetime1">
              <a:rPr lang="sk-SK" smtClean="0"/>
              <a:t>21. 1. 2026</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B228737C-390F-4E1E-A1F5-1636B5B9285C}" type="slidenum">
              <a:rPr lang="sk-SK" smtClean="0"/>
              <a:t>‹#›</a:t>
            </a:fld>
            <a:endParaRPr lang="sk-SK"/>
          </a:p>
        </p:txBody>
      </p:sp>
    </p:spTree>
    <p:extLst>
      <p:ext uri="{BB962C8B-B14F-4D97-AF65-F5344CB8AC3E}">
        <p14:creationId xmlns:p14="http://schemas.microsoft.com/office/powerpoint/2010/main" val="4089001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666B1-E23B-4A85-85D3-1B22536C309A}" type="datetime1">
              <a:rPr lang="sk-SK" smtClean="0"/>
              <a:t>21. 1. 2026</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B228737C-390F-4E1E-A1F5-1636B5B9285C}" type="slidenum">
              <a:rPr lang="sk-SK" smtClean="0"/>
              <a:t>‹#›</a:t>
            </a:fld>
            <a:endParaRPr lang="sk-SK"/>
          </a:p>
        </p:txBody>
      </p:sp>
    </p:spTree>
    <p:extLst>
      <p:ext uri="{BB962C8B-B14F-4D97-AF65-F5344CB8AC3E}">
        <p14:creationId xmlns:p14="http://schemas.microsoft.com/office/powerpoint/2010/main" val="1832449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k-SK"/>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F5A46F-DFE6-4C9E-A5B2-8ED9938DC06A}" type="datetime1">
              <a:rPr lang="sk-SK" smtClean="0"/>
              <a:t>21. 1. 2026</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B228737C-390F-4E1E-A1F5-1636B5B9285C}" type="slidenum">
              <a:rPr lang="sk-SK" smtClean="0"/>
              <a:t>‹#›</a:t>
            </a:fld>
            <a:endParaRPr lang="sk-SK"/>
          </a:p>
        </p:txBody>
      </p:sp>
    </p:spTree>
    <p:extLst>
      <p:ext uri="{BB962C8B-B14F-4D97-AF65-F5344CB8AC3E}">
        <p14:creationId xmlns:p14="http://schemas.microsoft.com/office/powerpoint/2010/main" val="2921979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40CB35B9-8AD6-41CD-BC49-B9431B9CA9B9}" type="datetime1">
              <a:rPr lang="sk-SK" smtClean="0"/>
              <a:t>21. 1. 2026</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B228737C-390F-4E1E-A1F5-1636B5B9285C}" type="slidenum">
              <a:rPr lang="sk-SK" smtClean="0"/>
              <a:t>‹#›</a:t>
            </a:fld>
            <a:endParaRPr lang="sk-SK"/>
          </a:p>
        </p:txBody>
      </p:sp>
    </p:spTree>
    <p:extLst>
      <p:ext uri="{BB962C8B-B14F-4D97-AF65-F5344CB8AC3E}">
        <p14:creationId xmlns:p14="http://schemas.microsoft.com/office/powerpoint/2010/main" val="2195201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sk-SK"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0877C9-5792-457F-B155-55D9220934D2}" type="datetime1">
              <a:rPr lang="sk-SK" smtClean="0"/>
              <a:t>21. 1. 2026</a:t>
            </a:fld>
            <a:endParaRPr lang="sk-SK"/>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8737C-390F-4E1E-A1F5-1636B5B9285C}" type="slidenum">
              <a:rPr lang="sk-SK" smtClean="0"/>
              <a:t>‹#›</a:t>
            </a:fld>
            <a:endParaRPr lang="sk-SK"/>
          </a:p>
        </p:txBody>
      </p:sp>
      <p:pic>
        <p:nvPicPr>
          <p:cNvPr id="9" name="Picture 8"/>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26471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hyperlink" Target="https://www.prihlaskynastredni.cz/" TargetMode="External"/><Relationship Id="rId16" Type="http://schemas.openxmlformats.org/officeDocument/2006/relationships/image" Target="../media/image16.svg"/><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hyperlink" Target="https://www.prihlaskynastredni.cz/" TargetMode="External"/><Relationship Id="rId16" Type="http://schemas.openxmlformats.org/officeDocument/2006/relationships/image" Target="../media/image16.svg"/><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2.xml.rels><?xml version="1.0" encoding="UTF-8" standalone="yes"?>
<Relationships xmlns="http://schemas.openxmlformats.org/package/2006/relationships"><Relationship Id="rId13" Type="http://schemas.openxmlformats.org/officeDocument/2006/relationships/image" Target="../media/image29.svg"/><Relationship Id="rId18" Type="http://schemas.openxmlformats.org/officeDocument/2006/relationships/image" Target="../media/image3.png"/><Relationship Id="rId26" Type="http://schemas.openxmlformats.org/officeDocument/2006/relationships/image" Target="../media/image11.png"/><Relationship Id="rId3" Type="http://schemas.openxmlformats.org/officeDocument/2006/relationships/hyperlink" Target="https://www.prihlaskynastredni.cz/rodice-zaci.html" TargetMode="External"/><Relationship Id="rId21" Type="http://schemas.openxmlformats.org/officeDocument/2006/relationships/image" Target="../media/image6.sv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5" Type="http://schemas.openxmlformats.org/officeDocument/2006/relationships/image" Target="../media/image10.svg"/><Relationship Id="rId33" Type="http://schemas.openxmlformats.org/officeDocument/2006/relationships/image" Target="../media/image18.svg"/><Relationship Id="rId2" Type="http://schemas.openxmlformats.org/officeDocument/2006/relationships/image" Target="../media/image19.png"/><Relationship Id="rId16" Type="http://schemas.openxmlformats.org/officeDocument/2006/relationships/image" Target="../media/image32.png"/><Relationship Id="rId20" Type="http://schemas.openxmlformats.org/officeDocument/2006/relationships/image" Target="../media/image5.png"/><Relationship Id="rId29" Type="http://schemas.openxmlformats.org/officeDocument/2006/relationships/image" Target="../media/image14.sv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svg"/><Relationship Id="rId24" Type="http://schemas.openxmlformats.org/officeDocument/2006/relationships/image" Target="../media/image9.png"/><Relationship Id="rId32" Type="http://schemas.openxmlformats.org/officeDocument/2006/relationships/image" Target="../media/image17.png"/><Relationship Id="rId5" Type="http://schemas.openxmlformats.org/officeDocument/2006/relationships/image" Target="../media/image21.svg"/><Relationship Id="rId15" Type="http://schemas.openxmlformats.org/officeDocument/2006/relationships/image" Target="../media/image31.svg"/><Relationship Id="rId23" Type="http://schemas.openxmlformats.org/officeDocument/2006/relationships/image" Target="../media/image8.svg"/><Relationship Id="rId28" Type="http://schemas.openxmlformats.org/officeDocument/2006/relationships/image" Target="../media/image13.png"/><Relationship Id="rId10" Type="http://schemas.openxmlformats.org/officeDocument/2006/relationships/image" Target="../media/image26.png"/><Relationship Id="rId19" Type="http://schemas.openxmlformats.org/officeDocument/2006/relationships/image" Target="../media/image4.svg"/><Relationship Id="rId31" Type="http://schemas.openxmlformats.org/officeDocument/2006/relationships/image" Target="../media/image16.sv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 Id="rId22" Type="http://schemas.openxmlformats.org/officeDocument/2006/relationships/image" Target="../media/image7.png"/><Relationship Id="rId27" Type="http://schemas.openxmlformats.org/officeDocument/2006/relationships/image" Target="../media/image12.svg"/><Relationship Id="rId30" Type="http://schemas.openxmlformats.org/officeDocument/2006/relationships/image" Target="../media/image15.png"/><Relationship Id="rId8"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18" Type="http://schemas.openxmlformats.org/officeDocument/2006/relationships/image" Target="../media/image34.png"/><Relationship Id="rId3" Type="http://schemas.openxmlformats.org/officeDocument/2006/relationships/hyperlink" Target="https://www.prihlaskynastredni.cz/rodice-zaci.html" TargetMode="External"/><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image" Target="../media/image19.png"/><Relationship Id="rId16"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18" Type="http://schemas.openxmlformats.org/officeDocument/2006/relationships/image" Target="../media/image34.png"/><Relationship Id="rId3" Type="http://schemas.openxmlformats.org/officeDocument/2006/relationships/hyperlink" Target="https://www.prihlaskynastredni.cz/rodice-zaci.html" TargetMode="External"/><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image" Target="../media/image19.png"/><Relationship Id="rId16"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4.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19.png"/><Relationship Id="rId2" Type="http://schemas.openxmlformats.org/officeDocument/2006/relationships/hyperlink" Target="https://www.prihlaskynastredni.cz/rodice-zaci.html" TargetMode="External"/><Relationship Id="rId16" Type="http://schemas.openxmlformats.org/officeDocument/2006/relationships/image" Target="../media/image33.svg"/><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slides/_rels/slide16.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hyperlink" Target="https://www.prihlaskynastredni.cz/rodice-zaci.html" TargetMode="External"/><Relationship Id="rId16" Type="http://schemas.openxmlformats.org/officeDocument/2006/relationships/image" Target="../media/image33.svg"/><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slides/_rels/slide17.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6.jpe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5.jpeg"/><Relationship Id="rId2" Type="http://schemas.openxmlformats.org/officeDocument/2006/relationships/hyperlink" Target="https://www.prihlaskynastredni.cz/rodice-zaci.html" TargetMode="External"/><Relationship Id="rId16" Type="http://schemas.openxmlformats.org/officeDocument/2006/relationships/image" Target="../media/image33.svg"/><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slides/_rels/slide18.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6.jpeg"/><Relationship Id="rId26" Type="http://schemas.openxmlformats.org/officeDocument/2006/relationships/image" Target="../media/image40.png"/><Relationship Id="rId3" Type="http://schemas.openxmlformats.org/officeDocument/2006/relationships/image" Target="../media/image20.png"/><Relationship Id="rId21" Type="http://schemas.openxmlformats.org/officeDocument/2006/relationships/customXml" Target="../ink/ink2.xml"/><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5.jpeg"/><Relationship Id="rId25" Type="http://schemas.openxmlformats.org/officeDocument/2006/relationships/customXml" Target="../ink/ink4.xml"/><Relationship Id="rId2" Type="http://schemas.openxmlformats.org/officeDocument/2006/relationships/hyperlink" Target="https://www.prihlaskynastredni.cz/rodice-zaci.html" TargetMode="External"/><Relationship Id="rId16" Type="http://schemas.openxmlformats.org/officeDocument/2006/relationships/image" Target="../media/image33.sv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28.png"/><Relationship Id="rId24" Type="http://schemas.openxmlformats.org/officeDocument/2006/relationships/image" Target="../media/image39.png"/><Relationship Id="rId5" Type="http://schemas.openxmlformats.org/officeDocument/2006/relationships/image" Target="../media/image22.png"/><Relationship Id="rId15" Type="http://schemas.openxmlformats.org/officeDocument/2006/relationships/image" Target="../media/image32.png"/><Relationship Id="rId23" Type="http://schemas.openxmlformats.org/officeDocument/2006/relationships/customXml" Target="../ink/ink3.xml"/><Relationship Id="rId10" Type="http://schemas.openxmlformats.org/officeDocument/2006/relationships/image" Target="../media/image27.svg"/><Relationship Id="rId19" Type="http://schemas.openxmlformats.org/officeDocument/2006/relationships/customXml" Target="../ink/ink1.xml"/><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 Id="rId22"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6.jpe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5.jpeg"/><Relationship Id="rId2" Type="http://schemas.openxmlformats.org/officeDocument/2006/relationships/hyperlink" Target="https://www.prihlaskynastredni.cz/rodice-zaci.html" TargetMode="External"/><Relationship Id="rId16" Type="http://schemas.openxmlformats.org/officeDocument/2006/relationships/image" Target="../media/image33.svg"/><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19" Type="http://schemas.openxmlformats.org/officeDocument/2006/relationships/image" Target="../media/image41.pn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5.jpeg"/><Relationship Id="rId3" Type="http://schemas.openxmlformats.org/officeDocument/2006/relationships/image" Target="../media/image20.png"/><Relationship Id="rId21" Type="http://schemas.openxmlformats.org/officeDocument/2006/relationships/image" Target="../media/image43.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42.png"/><Relationship Id="rId2" Type="http://schemas.openxmlformats.org/officeDocument/2006/relationships/hyperlink" Target="https://www.prihlaskynastredni.cz/rodice-zaci.html" TargetMode="External"/><Relationship Id="rId16" Type="http://schemas.openxmlformats.org/officeDocument/2006/relationships/image" Target="../media/image33.svg"/><Relationship Id="rId20" Type="http://schemas.openxmlformats.org/officeDocument/2006/relationships/customXml" Target="../ink/ink5.xml"/><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19" Type="http://schemas.openxmlformats.org/officeDocument/2006/relationships/image" Target="../media/image36.jpe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slides/_rels/slide21.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41.png"/><Relationship Id="rId2" Type="http://schemas.openxmlformats.org/officeDocument/2006/relationships/hyperlink" Target="https://www.prihlaskynastredni.cz/rodice-zaci.html" TargetMode="External"/><Relationship Id="rId16" Type="http://schemas.openxmlformats.org/officeDocument/2006/relationships/image" Target="../media/image33.svg"/><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slides/_rels/slide22.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hyperlink" Target="https://www.prihlaskynastredni.cz/rodice-zaci.html" TargetMode="External"/><Relationship Id="rId16" Type="http://schemas.openxmlformats.org/officeDocument/2006/relationships/image" Target="../media/image33.svg"/><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slides/_rels/slide23.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hyperlink" Target="https://www.prihlaskynastredni.cz/rodice-zaci.html" TargetMode="External"/><Relationship Id="rId16" Type="http://schemas.openxmlformats.org/officeDocument/2006/relationships/image" Target="../media/image33.svg"/><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slides/_rels/slide2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https://www.csas.cz/cs/o-nas/bezpecnost-ochrana-dat/bankovni-identita" TargetMode="External"/><Relationship Id="rId7" Type="http://schemas.openxmlformats.org/officeDocument/2006/relationships/hyperlink" Target="https://www.fio.cz/bankovni-sluzby/bankovni-identita" TargetMode="External"/><Relationship Id="rId12" Type="http://schemas.openxmlformats.org/officeDocument/2006/relationships/image" Target="../media/image48.png"/><Relationship Id="rId2" Type="http://schemas.openxmlformats.org/officeDocument/2006/relationships/hyperlink" Target="https://www.identitaobcana.cz/" TargetMode="External"/><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hyperlink" Target="https://www.moneta.cz/otevrene-bankovnictvi/bankovni-identita" TargetMode="External"/><Relationship Id="rId5" Type="http://schemas.openxmlformats.org/officeDocument/2006/relationships/hyperlink" Target="https://www.csob.cz/jaknato/sprava-csob-identity" TargetMode="External"/><Relationship Id="rId10" Type="http://schemas.openxmlformats.org/officeDocument/2006/relationships/image" Target="../media/image47.png"/><Relationship Id="rId4" Type="http://schemas.openxmlformats.org/officeDocument/2006/relationships/image" Target="../media/image44.png"/><Relationship Id="rId9" Type="http://schemas.openxmlformats.org/officeDocument/2006/relationships/hyperlink" Target="https://www.kb.cz/cs/podpora/bank-id/bankovni-identita-kb"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www.dipsy.cz/"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40.xml.rels><?xml version="1.0" encoding="UTF-8" standalone="yes"?>
<Relationships xmlns="http://schemas.openxmlformats.org/package/2006/relationships"><Relationship Id="rId2" Type="http://schemas.openxmlformats.org/officeDocument/2006/relationships/hyperlink" Target="https://issabrno.cz/wp-content/uploads/issa-vzorove-zadani-testu-spz.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hyperlink" Target="https://www.dipsy.cz/" TargetMode="External"/><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hyperlink" Target="https://www.prihlaskynastredni.cz/" TargetMode="External"/><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hyperlink" Target="https://www.prihlaskynastredni.cz/" TargetMode="External"/><Relationship Id="rId16" Type="http://schemas.openxmlformats.org/officeDocument/2006/relationships/image" Target="../media/image16.svg"/><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hyperlink" Target="https://www.prihlaskynastredni.cz/" TargetMode="External"/><Relationship Id="rId16" Type="http://schemas.openxmlformats.org/officeDocument/2006/relationships/image" Target="../media/image16.svg"/><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hyperlink" Target="https://www.prihlaskynastredni.cz/" TargetMode="External"/><Relationship Id="rId16" Type="http://schemas.openxmlformats.org/officeDocument/2006/relationships/image" Target="../media/image16.svg"/><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9.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hyperlink" Target="https://www.prihlaskynastredni.cz/" TargetMode="External"/><Relationship Id="rId16" Type="http://schemas.openxmlformats.org/officeDocument/2006/relationships/image" Target="../media/image16.svg"/><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2091" y="2199737"/>
            <a:ext cx="7677510" cy="3117716"/>
          </a:xfrm>
        </p:spPr>
        <p:txBody>
          <a:bodyPr>
            <a:normAutofit/>
          </a:bodyPr>
          <a:lstStyle/>
          <a:p>
            <a:r>
              <a:rPr lang="sk-SK" dirty="0" err="1"/>
              <a:t>Přijímací</a:t>
            </a:r>
            <a:r>
              <a:rPr lang="sk-SK" dirty="0"/>
              <a:t> </a:t>
            </a:r>
            <a:r>
              <a:rPr lang="sk-SK" dirty="0" err="1"/>
              <a:t>řízení</a:t>
            </a:r>
            <a:r>
              <a:rPr lang="sk-SK" dirty="0"/>
              <a:t> 2026/2027</a:t>
            </a:r>
          </a:p>
        </p:txBody>
      </p:sp>
      <p:sp>
        <p:nvSpPr>
          <p:cNvPr id="3" name="Subtitle 2"/>
          <p:cNvSpPr>
            <a:spLocks noGrp="1"/>
          </p:cNvSpPr>
          <p:nvPr>
            <p:ph type="subTitle" idx="1"/>
          </p:nvPr>
        </p:nvSpPr>
        <p:spPr>
          <a:xfrm>
            <a:off x="552091" y="5234109"/>
            <a:ext cx="7677512" cy="659697"/>
          </a:xfrm>
        </p:spPr>
        <p:txBody>
          <a:bodyPr>
            <a:normAutofit fontScale="55000" lnSpcReduction="20000"/>
          </a:bodyPr>
          <a:lstStyle/>
          <a:p>
            <a:r>
              <a:rPr lang="cs-CZ" i="1" dirty="0"/>
              <a:t>Vzdělání není privilegium, ale klíč, který otevírá dveře všem, kdo mají odvahu ho uchopit.</a:t>
            </a:r>
          </a:p>
          <a:p>
            <a:r>
              <a:rPr lang="cs-CZ" dirty="0"/>
              <a:t>John </a:t>
            </a:r>
            <a:r>
              <a:rPr lang="cs-CZ" dirty="0" err="1"/>
              <a:t>Dewey</a:t>
            </a:r>
            <a:r>
              <a:rPr lang="cs-CZ" dirty="0"/>
              <a:t> (americký filozof a pedagog)</a:t>
            </a:r>
            <a:endParaRPr lang="cs-CZ" i="1" dirty="0"/>
          </a:p>
          <a:p>
            <a:endParaRPr lang="cs-CZ" i="1" dirty="0"/>
          </a:p>
        </p:txBody>
      </p:sp>
      <p:sp>
        <p:nvSpPr>
          <p:cNvPr id="4" name="Slide Number Placeholder 3"/>
          <p:cNvSpPr>
            <a:spLocks noGrp="1"/>
          </p:cNvSpPr>
          <p:nvPr>
            <p:ph type="sldNum" sz="quarter" idx="4294967295"/>
          </p:nvPr>
        </p:nvSpPr>
        <p:spPr>
          <a:xfrm>
            <a:off x="8610600" y="6356350"/>
            <a:ext cx="2743200" cy="365125"/>
          </a:xfrm>
        </p:spPr>
        <p:txBody>
          <a:bodyPr/>
          <a:lstStyle/>
          <a:p>
            <a:fld id="{B228737C-390F-4E1E-A1F5-1636B5B9285C}" type="slidenum">
              <a:rPr lang="sk-SK" smtClean="0"/>
              <a:t>1</a:t>
            </a:fld>
            <a:endParaRPr lang="sk-SK"/>
          </a:p>
        </p:txBody>
      </p:sp>
    </p:spTree>
    <p:extLst>
      <p:ext uri="{BB962C8B-B14F-4D97-AF65-F5344CB8AC3E}">
        <p14:creationId xmlns:p14="http://schemas.microsoft.com/office/powerpoint/2010/main" val="283483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55505F-543F-AEF3-21C5-E2F787DE5D4F}"/>
              </a:ext>
            </a:extLst>
          </p:cNvPr>
          <p:cNvSpPr>
            <a:spLocks noGrp="1"/>
          </p:cNvSpPr>
          <p:nvPr>
            <p:ph type="title"/>
          </p:nvPr>
        </p:nvSpPr>
        <p:spPr/>
        <p:txBody>
          <a:bodyPr/>
          <a:lstStyle/>
          <a:p>
            <a:r>
              <a:rPr lang="cs-CZ" dirty="0"/>
              <a:t>Jak podat přihlášku?</a:t>
            </a:r>
          </a:p>
        </p:txBody>
      </p:sp>
      <p:sp>
        <p:nvSpPr>
          <p:cNvPr id="4" name="Zástupný symbol pro číslo snímku 3">
            <a:extLst>
              <a:ext uri="{FF2B5EF4-FFF2-40B4-BE49-F238E27FC236}">
                <a16:creationId xmlns:a16="http://schemas.microsoft.com/office/drawing/2014/main" id="{8B1BFA9B-3C55-5F6C-B793-9F8902618494}"/>
              </a:ext>
            </a:extLst>
          </p:cNvPr>
          <p:cNvSpPr>
            <a:spLocks noGrp="1"/>
          </p:cNvSpPr>
          <p:nvPr>
            <p:ph type="sldNum" sz="quarter" idx="12"/>
          </p:nvPr>
        </p:nvSpPr>
        <p:spPr/>
        <p:txBody>
          <a:bodyPr/>
          <a:lstStyle/>
          <a:p>
            <a:fld id="{FBB2B0D3-5362-4370-A1AB-3649A94679DA}" type="slidenum">
              <a:rPr lang="sk-SK" smtClean="0"/>
              <a:pPr/>
              <a:t>10</a:t>
            </a:fld>
            <a:endParaRPr lang="sk-SK" dirty="0"/>
          </a:p>
        </p:txBody>
      </p:sp>
      <p:sp>
        <p:nvSpPr>
          <p:cNvPr id="8" name="TextovéPole 7">
            <a:extLst>
              <a:ext uri="{FF2B5EF4-FFF2-40B4-BE49-F238E27FC236}">
                <a16:creationId xmlns:a16="http://schemas.microsoft.com/office/drawing/2014/main" id="{09DB67BA-AEE5-343B-80D7-F79160880600}"/>
              </a:ext>
            </a:extLst>
          </p:cNvPr>
          <p:cNvSpPr txBox="1"/>
          <p:nvPr/>
        </p:nvSpPr>
        <p:spPr>
          <a:xfrm>
            <a:off x="248391" y="-3033350"/>
            <a:ext cx="7140000" cy="830997"/>
          </a:xfrm>
          <a:prstGeom prst="rect">
            <a:avLst/>
          </a:prstGeom>
          <a:noFill/>
        </p:spPr>
        <p:txBody>
          <a:bodyPr wrap="square" rtlCol="0">
            <a:spAutoFit/>
          </a:bodyPr>
          <a:lstStyle/>
          <a:p>
            <a:r>
              <a:rPr lang="cs-CZ" sz="3000" dirty="0">
                <a:hlinkClick r:id="rId2"/>
              </a:rPr>
              <a:t>https://www.prihlaskynastredni.cz/</a:t>
            </a:r>
            <a:r>
              <a:rPr lang="cs-CZ" sz="3000" dirty="0"/>
              <a:t> </a:t>
            </a:r>
          </a:p>
          <a:p>
            <a:endParaRPr lang="cs-CZ" dirty="0"/>
          </a:p>
        </p:txBody>
      </p:sp>
      <p:sp>
        <p:nvSpPr>
          <p:cNvPr id="16" name="TextovéPole 15">
            <a:extLst>
              <a:ext uri="{FF2B5EF4-FFF2-40B4-BE49-F238E27FC236}">
                <a16:creationId xmlns:a16="http://schemas.microsoft.com/office/drawing/2014/main" id="{C74516A4-5E0E-4EB4-522D-5135F11E33E6}"/>
              </a:ext>
            </a:extLst>
          </p:cNvPr>
          <p:cNvSpPr txBox="1"/>
          <p:nvPr/>
        </p:nvSpPr>
        <p:spPr>
          <a:xfrm>
            <a:off x="619110" y="-5973509"/>
            <a:ext cx="7406894" cy="4708981"/>
          </a:xfrm>
          <a:prstGeom prst="rect">
            <a:avLst/>
          </a:prstGeom>
          <a:noFill/>
        </p:spPr>
        <p:txBody>
          <a:bodyPr wrap="square">
            <a:spAutoFit/>
          </a:bodyPr>
          <a:lstStyle/>
          <a:p>
            <a:r>
              <a:rPr lang="cs-CZ" sz="3000" b="1" dirty="0"/>
              <a:t>Elektronická přihláška </a:t>
            </a:r>
            <a:r>
              <a:rPr lang="cs-CZ" sz="3000" dirty="0"/>
              <a:t>– je nejsnadnější a nejrychlejší způsob přenosu informací, výrazné ulehčení komunikace se zákonnými zástupci nezletilých uchazečů a se zletilými uchazeči. </a:t>
            </a:r>
          </a:p>
          <a:p>
            <a:pPr marL="457200" indent="-457200">
              <a:buFont typeface="Arial" panose="020B0604020202020204" pitchFamily="34" charset="0"/>
              <a:buChar char="•"/>
            </a:pPr>
            <a:r>
              <a:rPr lang="cs-CZ" sz="3000" dirty="0"/>
              <a:t>Využívá se pro celé přijímací řízení v 1. i 2. kole.</a:t>
            </a:r>
          </a:p>
          <a:p>
            <a:pPr marL="914400" lvl="1" indent="-457200">
              <a:buFont typeface="Arial" panose="020B0604020202020204" pitchFamily="34" charset="0"/>
              <a:buChar char="•"/>
            </a:pPr>
            <a:r>
              <a:rPr lang="cs-CZ" sz="3000" dirty="0"/>
              <a:t>Odpadá nutnost využívat poštu.</a:t>
            </a:r>
          </a:p>
          <a:p>
            <a:pPr algn="just"/>
            <a:endParaRPr lang="cs-CZ" sz="3000" dirty="0"/>
          </a:p>
        </p:txBody>
      </p:sp>
      <p:sp>
        <p:nvSpPr>
          <p:cNvPr id="10" name="TextovéPole 9">
            <a:extLst>
              <a:ext uri="{FF2B5EF4-FFF2-40B4-BE49-F238E27FC236}">
                <a16:creationId xmlns:a16="http://schemas.microsoft.com/office/drawing/2014/main" id="{D68A73AC-338F-B4C4-902E-98E3F98C5CD6}"/>
              </a:ext>
            </a:extLst>
          </p:cNvPr>
          <p:cNvSpPr txBox="1"/>
          <p:nvPr/>
        </p:nvSpPr>
        <p:spPr>
          <a:xfrm>
            <a:off x="2517025" y="-3151568"/>
            <a:ext cx="7553324" cy="1938992"/>
          </a:xfrm>
          <a:prstGeom prst="rect">
            <a:avLst/>
          </a:prstGeom>
          <a:noFill/>
        </p:spPr>
        <p:txBody>
          <a:bodyPr wrap="square">
            <a:spAutoFit/>
          </a:bodyPr>
          <a:lstStyle/>
          <a:p>
            <a:r>
              <a:rPr lang="cs-CZ" sz="3000" dirty="0">
                <a:solidFill>
                  <a:srgbClr val="000000"/>
                </a:solidFill>
              </a:rPr>
              <a:t>S</a:t>
            </a:r>
            <a:r>
              <a:rPr lang="cs-CZ" sz="3000" b="0" i="0" dirty="0">
                <a:solidFill>
                  <a:srgbClr val="000000"/>
                </a:solidFill>
                <a:effectLst/>
              </a:rPr>
              <a:t>ystém je napojen na registr obyvatel, díky kterému uvidíte seznam svých dětí, ze kterých vyberete to, které chcete přihlásit.</a:t>
            </a:r>
          </a:p>
        </p:txBody>
      </p:sp>
      <p:sp>
        <p:nvSpPr>
          <p:cNvPr id="14" name="TextovéPole 13">
            <a:extLst>
              <a:ext uri="{FF2B5EF4-FFF2-40B4-BE49-F238E27FC236}">
                <a16:creationId xmlns:a16="http://schemas.microsoft.com/office/drawing/2014/main" id="{07DC9A7C-0535-3887-1D12-052C8265C240}"/>
              </a:ext>
            </a:extLst>
          </p:cNvPr>
          <p:cNvSpPr txBox="1"/>
          <p:nvPr/>
        </p:nvSpPr>
        <p:spPr>
          <a:xfrm>
            <a:off x="1829288" y="-4385894"/>
            <a:ext cx="7553324" cy="2862322"/>
          </a:xfrm>
          <a:prstGeom prst="rect">
            <a:avLst/>
          </a:prstGeom>
          <a:noFill/>
        </p:spPr>
        <p:txBody>
          <a:bodyPr wrap="square">
            <a:spAutoFit/>
          </a:bodyPr>
          <a:lstStyle/>
          <a:p>
            <a:r>
              <a:rPr lang="pl-PL" sz="3000" b="0" i="0" dirty="0">
                <a:solidFill>
                  <a:srgbClr val="000000"/>
                </a:solidFill>
                <a:effectLst/>
              </a:rPr>
              <a:t>Vyberete si ze seznamu max. 3 obory do kterých chcete podat přihlášku.</a:t>
            </a:r>
            <a:r>
              <a:rPr lang="en-US" sz="3000" dirty="0"/>
              <a:t> </a:t>
            </a:r>
            <a:endParaRPr lang="cs-CZ" sz="3000" dirty="0"/>
          </a:p>
          <a:p>
            <a:endParaRPr lang="cs-CZ" sz="3000" dirty="0"/>
          </a:p>
          <a:p>
            <a:r>
              <a:rPr lang="en-US" sz="3000" dirty="0" err="1"/>
              <a:t>Vyberete</a:t>
            </a:r>
            <a:r>
              <a:rPr lang="en-US" sz="3000" dirty="0"/>
              <a:t> je v </a:t>
            </a:r>
            <a:r>
              <a:rPr lang="en-US" sz="3000" dirty="0" err="1"/>
              <a:t>pořadí</a:t>
            </a:r>
            <a:r>
              <a:rPr lang="en-US" sz="3000" dirty="0"/>
              <a:t> </a:t>
            </a:r>
            <a:r>
              <a:rPr lang="en-US" sz="3000" dirty="0" err="1"/>
              <a:t>dle</a:t>
            </a:r>
            <a:r>
              <a:rPr lang="en-US" sz="3000" dirty="0"/>
              <a:t> priority pro </a:t>
            </a:r>
            <a:r>
              <a:rPr lang="en-US" sz="3000" dirty="0" err="1"/>
              <a:t>přijetí</a:t>
            </a:r>
            <a:r>
              <a:rPr lang="en-US" sz="3000" dirty="0"/>
              <a:t>.</a:t>
            </a:r>
            <a:endParaRPr lang="cs-CZ" sz="3000" dirty="0"/>
          </a:p>
          <a:p>
            <a:endParaRPr lang="pl-PL" sz="3000" b="0" i="0" dirty="0">
              <a:solidFill>
                <a:srgbClr val="000000"/>
              </a:solidFill>
              <a:effectLst/>
            </a:endParaRPr>
          </a:p>
        </p:txBody>
      </p:sp>
      <p:sp>
        <p:nvSpPr>
          <p:cNvPr id="24" name="TextovéPole 23">
            <a:extLst>
              <a:ext uri="{FF2B5EF4-FFF2-40B4-BE49-F238E27FC236}">
                <a16:creationId xmlns:a16="http://schemas.microsoft.com/office/drawing/2014/main" id="{F90036BD-322A-6271-33E8-8D6BC5911614}"/>
              </a:ext>
            </a:extLst>
          </p:cNvPr>
          <p:cNvSpPr txBox="1"/>
          <p:nvPr/>
        </p:nvSpPr>
        <p:spPr>
          <a:xfrm>
            <a:off x="2320413" y="-4077940"/>
            <a:ext cx="7551174" cy="1477328"/>
          </a:xfrm>
          <a:prstGeom prst="rect">
            <a:avLst/>
          </a:prstGeom>
          <a:noFill/>
        </p:spPr>
        <p:txBody>
          <a:bodyPr wrap="square">
            <a:spAutoFit/>
          </a:bodyPr>
          <a:lstStyle/>
          <a:p>
            <a:r>
              <a:rPr lang="cs-CZ" sz="3000" dirty="0"/>
              <a:t>Uvidíte přehledné informace o každé škole – přehled oborů vzdělání, počet letos přijímaných uchazečů.</a:t>
            </a:r>
          </a:p>
        </p:txBody>
      </p:sp>
      <p:sp>
        <p:nvSpPr>
          <p:cNvPr id="28" name="TextovéPole 27">
            <a:extLst>
              <a:ext uri="{FF2B5EF4-FFF2-40B4-BE49-F238E27FC236}">
                <a16:creationId xmlns:a16="http://schemas.microsoft.com/office/drawing/2014/main" id="{EFCF7947-8F20-2B2A-1E14-9976FEAD699E}"/>
              </a:ext>
            </a:extLst>
          </p:cNvPr>
          <p:cNvSpPr txBox="1"/>
          <p:nvPr/>
        </p:nvSpPr>
        <p:spPr>
          <a:xfrm>
            <a:off x="1396112" y="-4233679"/>
            <a:ext cx="7536426" cy="2400657"/>
          </a:xfrm>
          <a:prstGeom prst="rect">
            <a:avLst/>
          </a:prstGeom>
          <a:noFill/>
        </p:spPr>
        <p:txBody>
          <a:bodyPr wrap="square">
            <a:spAutoFit/>
          </a:bodyPr>
          <a:lstStyle/>
          <a:p>
            <a:r>
              <a:rPr lang="cs-CZ" sz="3000" dirty="0"/>
              <a:t>Uvidíte přehledně dokumenty, které Vámi vybraná škola vyžaduje pro příslušný obor vzdělání doložit k přihlášce. Ty pak nahrajete jako fotky nebo skeny.</a:t>
            </a:r>
          </a:p>
        </p:txBody>
      </p:sp>
      <p:sp>
        <p:nvSpPr>
          <p:cNvPr id="32" name="TextovéPole 31">
            <a:extLst>
              <a:ext uri="{FF2B5EF4-FFF2-40B4-BE49-F238E27FC236}">
                <a16:creationId xmlns:a16="http://schemas.microsoft.com/office/drawing/2014/main" id="{558900FC-1323-3F6B-39E3-98888AA74DE7}"/>
              </a:ext>
            </a:extLst>
          </p:cNvPr>
          <p:cNvSpPr txBox="1"/>
          <p:nvPr/>
        </p:nvSpPr>
        <p:spPr>
          <a:xfrm>
            <a:off x="4512999" y="2602452"/>
            <a:ext cx="7860890" cy="1938992"/>
          </a:xfrm>
          <a:prstGeom prst="rect">
            <a:avLst/>
          </a:prstGeom>
          <a:noFill/>
        </p:spPr>
        <p:txBody>
          <a:bodyPr wrap="square">
            <a:spAutoFit/>
          </a:bodyPr>
          <a:lstStyle/>
          <a:p>
            <a:r>
              <a:rPr lang="cs-CZ" sz="3000" dirty="0"/>
              <a:t>Potvrdíte odeslání, přijde Vám e-mail s potvrzením a to je vše. Systém pošle zprávu do e-mailu, že byla doručena nová zpráva.</a:t>
            </a:r>
          </a:p>
        </p:txBody>
      </p:sp>
      <p:grpSp>
        <p:nvGrpSpPr>
          <p:cNvPr id="39" name="Skupina 38">
            <a:extLst>
              <a:ext uri="{FF2B5EF4-FFF2-40B4-BE49-F238E27FC236}">
                <a16:creationId xmlns:a16="http://schemas.microsoft.com/office/drawing/2014/main" id="{050DD774-5233-F362-9919-1EE5DEE11C9C}"/>
              </a:ext>
            </a:extLst>
          </p:cNvPr>
          <p:cNvGrpSpPr/>
          <p:nvPr/>
        </p:nvGrpSpPr>
        <p:grpSpPr>
          <a:xfrm rot="7801713">
            <a:off x="-3039645" y="684842"/>
            <a:ext cx="7604991" cy="7706953"/>
            <a:chOff x="-3039645" y="684842"/>
            <a:chExt cx="7604991" cy="7706953"/>
          </a:xfrm>
        </p:grpSpPr>
        <p:grpSp>
          <p:nvGrpSpPr>
            <p:cNvPr id="5" name="Skupina 4">
              <a:extLst>
                <a:ext uri="{FF2B5EF4-FFF2-40B4-BE49-F238E27FC236}">
                  <a16:creationId xmlns:a16="http://schemas.microsoft.com/office/drawing/2014/main" id="{B3FEFE1F-7FB5-F57D-547D-54AF39175B32}"/>
                </a:ext>
              </a:extLst>
            </p:cNvPr>
            <p:cNvGrpSpPr/>
            <p:nvPr/>
          </p:nvGrpSpPr>
          <p:grpSpPr>
            <a:xfrm rot="19293408">
              <a:off x="-2325939" y="1133584"/>
              <a:ext cx="6891285" cy="6279776"/>
              <a:chOff x="-2583356" y="1309585"/>
              <a:chExt cx="6891285" cy="6279776"/>
            </a:xfrm>
          </p:grpSpPr>
          <p:sp>
            <p:nvSpPr>
              <p:cNvPr id="17" name="Ovál 16">
                <a:extLst>
                  <a:ext uri="{FF2B5EF4-FFF2-40B4-BE49-F238E27FC236}">
                    <a16:creationId xmlns:a16="http://schemas.microsoft.com/office/drawing/2014/main" id="{8D0B2A34-3380-1E3E-5139-3832FC8B6942}"/>
                  </a:ext>
                </a:extLst>
              </p:cNvPr>
              <p:cNvSpPr/>
              <p:nvPr/>
            </p:nvSpPr>
            <p:spPr>
              <a:xfrm>
                <a:off x="-2583356" y="1309585"/>
                <a:ext cx="6279776" cy="6279776"/>
              </a:xfrm>
              <a:prstGeom prst="ellipse">
                <a:avLst/>
              </a:prstGeom>
              <a:solidFill>
                <a:srgbClr val="C7C7C7"/>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19" name="Grafický objekt 18" descr="Internet se souvislou výplní">
                <a:extLst>
                  <a:ext uri="{FF2B5EF4-FFF2-40B4-BE49-F238E27FC236}">
                    <a16:creationId xmlns:a16="http://schemas.microsoft.com/office/drawing/2014/main" id="{9D1DBF54-891F-ABB3-ABB9-7C92AF507F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25340" y="3092681"/>
                <a:ext cx="1882589" cy="1882589"/>
              </a:xfrm>
              <a:prstGeom prst="rect">
                <a:avLst/>
              </a:prstGeom>
            </p:spPr>
          </p:pic>
          <p:pic>
            <p:nvPicPr>
              <p:cNvPr id="23" name="Grafický objekt 22" descr="Dokument se souvislou výplní">
                <a:extLst>
                  <a:ext uri="{FF2B5EF4-FFF2-40B4-BE49-F238E27FC236}">
                    <a16:creationId xmlns:a16="http://schemas.microsoft.com/office/drawing/2014/main" id="{889C4C06-0EF6-6FD0-9617-BA5D8C3C09A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247187">
                <a:off x="2306141" y="5466468"/>
                <a:ext cx="1443350" cy="1443350"/>
              </a:xfrm>
              <a:prstGeom prst="rect">
                <a:avLst/>
              </a:prstGeom>
            </p:spPr>
          </p:pic>
        </p:grpSp>
        <p:pic>
          <p:nvPicPr>
            <p:cNvPr id="12" name="Grafický objekt 11" descr="Síťový diagram se souvislou výplní">
              <a:extLst>
                <a:ext uri="{FF2B5EF4-FFF2-40B4-BE49-F238E27FC236}">
                  <a16:creationId xmlns:a16="http://schemas.microsoft.com/office/drawing/2014/main" id="{6EB25AD4-C499-C64F-D402-DEB83BE18A9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3497506">
              <a:off x="2167745" y="5794682"/>
              <a:ext cx="1574484" cy="1574484"/>
            </a:xfrm>
            <a:prstGeom prst="rect">
              <a:avLst/>
            </a:prstGeom>
          </p:spPr>
        </p:pic>
        <p:pic>
          <p:nvPicPr>
            <p:cNvPr id="18" name="Grafický objekt 17" descr="Odznak 3 se souvislou výplní">
              <a:extLst>
                <a:ext uri="{FF2B5EF4-FFF2-40B4-BE49-F238E27FC236}">
                  <a16:creationId xmlns:a16="http://schemas.microsoft.com/office/drawing/2014/main" id="{93B7626F-10F6-77E6-BFBF-AC86343E28E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5913293">
              <a:off x="233825" y="6877079"/>
              <a:ext cx="1514716" cy="1514716"/>
            </a:xfrm>
            <a:prstGeom prst="rect">
              <a:avLst/>
            </a:prstGeom>
          </p:spPr>
        </p:pic>
        <p:pic>
          <p:nvPicPr>
            <p:cNvPr id="26" name="Grafický objekt 25" descr="Informace se souvislou výplní">
              <a:extLst>
                <a:ext uri="{FF2B5EF4-FFF2-40B4-BE49-F238E27FC236}">
                  <a16:creationId xmlns:a16="http://schemas.microsoft.com/office/drawing/2014/main" id="{E5249360-B37B-A6D9-E083-49B227D06BC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8092219">
              <a:off x="-1992989" y="5927907"/>
              <a:ext cx="1570924" cy="1570924"/>
            </a:xfrm>
            <a:prstGeom prst="rect">
              <a:avLst/>
            </a:prstGeom>
          </p:spPr>
        </p:pic>
        <p:pic>
          <p:nvPicPr>
            <p:cNvPr id="30" name="Grafický objekt 29" descr="Prohledávání složky se souvislou výplní">
              <a:extLst>
                <a:ext uri="{FF2B5EF4-FFF2-40B4-BE49-F238E27FC236}">
                  <a16:creationId xmlns:a16="http://schemas.microsoft.com/office/drawing/2014/main" id="{585EDAB7-EFFA-9770-9A32-6EEC31DEF99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0800000">
              <a:off x="-3039645" y="3591956"/>
              <a:ext cx="1795707" cy="1795707"/>
            </a:xfrm>
            <a:prstGeom prst="rect">
              <a:avLst/>
            </a:prstGeom>
          </p:spPr>
        </p:pic>
        <p:pic>
          <p:nvPicPr>
            <p:cNvPr id="34" name="Grafický objekt 33" descr="E-mail se souvislou výplní">
              <a:extLst>
                <a:ext uri="{FF2B5EF4-FFF2-40B4-BE49-F238E27FC236}">
                  <a16:creationId xmlns:a16="http://schemas.microsoft.com/office/drawing/2014/main" id="{64FBF59B-10EE-F635-D953-2F1564371AA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3815383">
              <a:off x="-2028417" y="1559010"/>
              <a:ext cx="1550596" cy="1550596"/>
            </a:xfrm>
            <a:prstGeom prst="rect">
              <a:avLst/>
            </a:prstGeom>
          </p:spPr>
        </p:pic>
        <p:pic>
          <p:nvPicPr>
            <p:cNvPr id="38" name="Grafický objekt 37" descr="Obálka se souvislou výplní">
              <a:extLst>
                <a:ext uri="{FF2B5EF4-FFF2-40B4-BE49-F238E27FC236}">
                  <a16:creationId xmlns:a16="http://schemas.microsoft.com/office/drawing/2014/main" id="{CE3C0135-E13A-1710-6CF6-EB31BE837C3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16135960">
              <a:off x="-96718" y="684842"/>
              <a:ext cx="1723187" cy="1723187"/>
            </a:xfrm>
            <a:prstGeom prst="rect">
              <a:avLst/>
            </a:prstGeom>
          </p:spPr>
        </p:pic>
      </p:grpSp>
      <p:sp>
        <p:nvSpPr>
          <p:cNvPr id="7" name="TextovéPole 6">
            <a:extLst>
              <a:ext uri="{FF2B5EF4-FFF2-40B4-BE49-F238E27FC236}">
                <a16:creationId xmlns:a16="http://schemas.microsoft.com/office/drawing/2014/main" id="{10263D82-71CF-EF1D-E2D0-6D42522A9DEA}"/>
              </a:ext>
            </a:extLst>
          </p:cNvPr>
          <p:cNvSpPr txBox="1"/>
          <p:nvPr/>
        </p:nvSpPr>
        <p:spPr>
          <a:xfrm>
            <a:off x="4512999" y="5667348"/>
            <a:ext cx="7860890" cy="2862322"/>
          </a:xfrm>
          <a:prstGeom prst="rect">
            <a:avLst/>
          </a:prstGeom>
          <a:noFill/>
        </p:spPr>
        <p:txBody>
          <a:bodyPr wrap="square">
            <a:spAutoFit/>
          </a:bodyPr>
          <a:lstStyle/>
          <a:p>
            <a:r>
              <a:rPr lang="cs-CZ" sz="3000" dirty="0"/>
              <a:t>Prostřednictvím systému škola zasílá pozvánku k jednotným přijímacím zkouškám, pozvánku ke školní přijímací zkoušce a další informace – nemusíte čekat na doručení poštou – informace se dozvíte ihned.</a:t>
            </a:r>
          </a:p>
        </p:txBody>
      </p:sp>
    </p:spTree>
    <p:extLst>
      <p:ext uri="{BB962C8B-B14F-4D97-AF65-F5344CB8AC3E}">
        <p14:creationId xmlns:p14="http://schemas.microsoft.com/office/powerpoint/2010/main" val="39258461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55505F-543F-AEF3-21C5-E2F787DE5D4F}"/>
              </a:ext>
            </a:extLst>
          </p:cNvPr>
          <p:cNvSpPr>
            <a:spLocks noGrp="1"/>
          </p:cNvSpPr>
          <p:nvPr>
            <p:ph type="title"/>
          </p:nvPr>
        </p:nvSpPr>
        <p:spPr/>
        <p:txBody>
          <a:bodyPr/>
          <a:lstStyle/>
          <a:p>
            <a:r>
              <a:rPr lang="cs-CZ" dirty="0"/>
              <a:t>Jak podat přihlášku?</a:t>
            </a:r>
          </a:p>
        </p:txBody>
      </p:sp>
      <p:sp>
        <p:nvSpPr>
          <p:cNvPr id="4" name="Zástupný symbol pro číslo snímku 3">
            <a:extLst>
              <a:ext uri="{FF2B5EF4-FFF2-40B4-BE49-F238E27FC236}">
                <a16:creationId xmlns:a16="http://schemas.microsoft.com/office/drawing/2014/main" id="{8B1BFA9B-3C55-5F6C-B793-9F8902618494}"/>
              </a:ext>
            </a:extLst>
          </p:cNvPr>
          <p:cNvSpPr>
            <a:spLocks noGrp="1"/>
          </p:cNvSpPr>
          <p:nvPr>
            <p:ph type="sldNum" sz="quarter" idx="12"/>
          </p:nvPr>
        </p:nvSpPr>
        <p:spPr/>
        <p:txBody>
          <a:bodyPr/>
          <a:lstStyle/>
          <a:p>
            <a:fld id="{FBB2B0D3-5362-4370-A1AB-3649A94679DA}" type="slidenum">
              <a:rPr lang="sk-SK" smtClean="0"/>
              <a:pPr/>
              <a:t>11</a:t>
            </a:fld>
            <a:endParaRPr lang="sk-SK" dirty="0"/>
          </a:p>
        </p:txBody>
      </p:sp>
      <p:sp>
        <p:nvSpPr>
          <p:cNvPr id="8" name="TextovéPole 7">
            <a:extLst>
              <a:ext uri="{FF2B5EF4-FFF2-40B4-BE49-F238E27FC236}">
                <a16:creationId xmlns:a16="http://schemas.microsoft.com/office/drawing/2014/main" id="{09DB67BA-AEE5-343B-80D7-F79160880600}"/>
              </a:ext>
            </a:extLst>
          </p:cNvPr>
          <p:cNvSpPr txBox="1"/>
          <p:nvPr/>
        </p:nvSpPr>
        <p:spPr>
          <a:xfrm>
            <a:off x="248391" y="-3033350"/>
            <a:ext cx="7140000" cy="830997"/>
          </a:xfrm>
          <a:prstGeom prst="rect">
            <a:avLst/>
          </a:prstGeom>
          <a:noFill/>
        </p:spPr>
        <p:txBody>
          <a:bodyPr wrap="square" rtlCol="0">
            <a:spAutoFit/>
          </a:bodyPr>
          <a:lstStyle/>
          <a:p>
            <a:r>
              <a:rPr lang="cs-CZ" sz="3000" dirty="0">
                <a:hlinkClick r:id="rId2"/>
              </a:rPr>
              <a:t>https://www.prihlaskynastredni.cz/</a:t>
            </a:r>
            <a:r>
              <a:rPr lang="cs-CZ" sz="3000" dirty="0"/>
              <a:t> </a:t>
            </a:r>
          </a:p>
          <a:p>
            <a:endParaRPr lang="cs-CZ" dirty="0"/>
          </a:p>
        </p:txBody>
      </p:sp>
      <p:sp>
        <p:nvSpPr>
          <p:cNvPr id="16" name="TextovéPole 15">
            <a:extLst>
              <a:ext uri="{FF2B5EF4-FFF2-40B4-BE49-F238E27FC236}">
                <a16:creationId xmlns:a16="http://schemas.microsoft.com/office/drawing/2014/main" id="{C74516A4-5E0E-4EB4-522D-5135F11E33E6}"/>
              </a:ext>
            </a:extLst>
          </p:cNvPr>
          <p:cNvSpPr txBox="1"/>
          <p:nvPr/>
        </p:nvSpPr>
        <p:spPr>
          <a:xfrm>
            <a:off x="619110" y="-5973509"/>
            <a:ext cx="7406894" cy="4708981"/>
          </a:xfrm>
          <a:prstGeom prst="rect">
            <a:avLst/>
          </a:prstGeom>
          <a:noFill/>
        </p:spPr>
        <p:txBody>
          <a:bodyPr wrap="square">
            <a:spAutoFit/>
          </a:bodyPr>
          <a:lstStyle/>
          <a:p>
            <a:r>
              <a:rPr lang="cs-CZ" sz="3000" b="1" dirty="0"/>
              <a:t>Elektronická přihláška </a:t>
            </a:r>
            <a:r>
              <a:rPr lang="cs-CZ" sz="3000" dirty="0"/>
              <a:t>– je nejsnadnější a nejrychlejší způsob přenosu informací, výrazné ulehčení komunikace se zákonnými zástupci nezletilých uchazečů a se zletilými uchazeči. </a:t>
            </a:r>
          </a:p>
          <a:p>
            <a:pPr marL="457200" indent="-457200">
              <a:buFont typeface="Arial" panose="020B0604020202020204" pitchFamily="34" charset="0"/>
              <a:buChar char="•"/>
            </a:pPr>
            <a:r>
              <a:rPr lang="cs-CZ" sz="3000" dirty="0"/>
              <a:t>Využívá se pro celé přijímací řízení v 1. i 2. kole.</a:t>
            </a:r>
          </a:p>
          <a:p>
            <a:pPr marL="914400" lvl="1" indent="-457200">
              <a:buFont typeface="Arial" panose="020B0604020202020204" pitchFamily="34" charset="0"/>
              <a:buChar char="•"/>
            </a:pPr>
            <a:r>
              <a:rPr lang="cs-CZ" sz="3000" dirty="0"/>
              <a:t>Odpadá nutnost využívat poštu.</a:t>
            </a:r>
          </a:p>
          <a:p>
            <a:pPr algn="just"/>
            <a:endParaRPr lang="cs-CZ" sz="3000" dirty="0"/>
          </a:p>
        </p:txBody>
      </p:sp>
      <p:sp>
        <p:nvSpPr>
          <p:cNvPr id="10" name="TextovéPole 9">
            <a:extLst>
              <a:ext uri="{FF2B5EF4-FFF2-40B4-BE49-F238E27FC236}">
                <a16:creationId xmlns:a16="http://schemas.microsoft.com/office/drawing/2014/main" id="{D68A73AC-338F-B4C4-902E-98E3F98C5CD6}"/>
              </a:ext>
            </a:extLst>
          </p:cNvPr>
          <p:cNvSpPr txBox="1"/>
          <p:nvPr/>
        </p:nvSpPr>
        <p:spPr>
          <a:xfrm>
            <a:off x="2517025" y="-3151568"/>
            <a:ext cx="7553324" cy="1938992"/>
          </a:xfrm>
          <a:prstGeom prst="rect">
            <a:avLst/>
          </a:prstGeom>
          <a:noFill/>
        </p:spPr>
        <p:txBody>
          <a:bodyPr wrap="square">
            <a:spAutoFit/>
          </a:bodyPr>
          <a:lstStyle/>
          <a:p>
            <a:r>
              <a:rPr lang="cs-CZ" sz="3000" dirty="0">
                <a:solidFill>
                  <a:srgbClr val="000000"/>
                </a:solidFill>
              </a:rPr>
              <a:t>S</a:t>
            </a:r>
            <a:r>
              <a:rPr lang="cs-CZ" sz="3000" b="0" i="0" dirty="0">
                <a:solidFill>
                  <a:srgbClr val="000000"/>
                </a:solidFill>
                <a:effectLst/>
              </a:rPr>
              <a:t>ystém je napojen na registr obyvatel, díky kterému uvidíte seznam svých dětí, ze kterých vyberete to, které chcete přihlásit.</a:t>
            </a:r>
          </a:p>
        </p:txBody>
      </p:sp>
      <p:sp>
        <p:nvSpPr>
          <p:cNvPr id="14" name="TextovéPole 13">
            <a:extLst>
              <a:ext uri="{FF2B5EF4-FFF2-40B4-BE49-F238E27FC236}">
                <a16:creationId xmlns:a16="http://schemas.microsoft.com/office/drawing/2014/main" id="{07DC9A7C-0535-3887-1D12-052C8265C240}"/>
              </a:ext>
            </a:extLst>
          </p:cNvPr>
          <p:cNvSpPr txBox="1"/>
          <p:nvPr/>
        </p:nvSpPr>
        <p:spPr>
          <a:xfrm>
            <a:off x="1829288" y="-4385894"/>
            <a:ext cx="7553324" cy="2862322"/>
          </a:xfrm>
          <a:prstGeom prst="rect">
            <a:avLst/>
          </a:prstGeom>
          <a:noFill/>
        </p:spPr>
        <p:txBody>
          <a:bodyPr wrap="square">
            <a:spAutoFit/>
          </a:bodyPr>
          <a:lstStyle/>
          <a:p>
            <a:r>
              <a:rPr lang="pl-PL" sz="3000" b="0" i="0" dirty="0">
                <a:solidFill>
                  <a:srgbClr val="000000"/>
                </a:solidFill>
                <a:effectLst/>
              </a:rPr>
              <a:t>Vyberete si ze seznamu max. 3 obory do kterých chcete podat přihlášku.</a:t>
            </a:r>
            <a:r>
              <a:rPr lang="en-US" sz="3000" dirty="0"/>
              <a:t> </a:t>
            </a:r>
            <a:endParaRPr lang="cs-CZ" sz="3000" dirty="0"/>
          </a:p>
          <a:p>
            <a:endParaRPr lang="cs-CZ" sz="3000" dirty="0"/>
          </a:p>
          <a:p>
            <a:r>
              <a:rPr lang="en-US" sz="3000" dirty="0" err="1"/>
              <a:t>Vyberete</a:t>
            </a:r>
            <a:r>
              <a:rPr lang="en-US" sz="3000" dirty="0"/>
              <a:t> je v </a:t>
            </a:r>
            <a:r>
              <a:rPr lang="en-US" sz="3000" dirty="0" err="1"/>
              <a:t>pořadí</a:t>
            </a:r>
            <a:r>
              <a:rPr lang="en-US" sz="3000" dirty="0"/>
              <a:t> </a:t>
            </a:r>
            <a:r>
              <a:rPr lang="en-US" sz="3000" dirty="0" err="1"/>
              <a:t>dle</a:t>
            </a:r>
            <a:r>
              <a:rPr lang="en-US" sz="3000" dirty="0"/>
              <a:t> priority pro </a:t>
            </a:r>
            <a:r>
              <a:rPr lang="en-US" sz="3000" dirty="0" err="1"/>
              <a:t>přijetí</a:t>
            </a:r>
            <a:r>
              <a:rPr lang="en-US" sz="3000" dirty="0"/>
              <a:t>.</a:t>
            </a:r>
            <a:endParaRPr lang="cs-CZ" sz="3000" dirty="0"/>
          </a:p>
          <a:p>
            <a:endParaRPr lang="pl-PL" sz="3000" b="0" i="0" dirty="0">
              <a:solidFill>
                <a:srgbClr val="000000"/>
              </a:solidFill>
              <a:effectLst/>
            </a:endParaRPr>
          </a:p>
        </p:txBody>
      </p:sp>
      <p:sp>
        <p:nvSpPr>
          <p:cNvPr id="24" name="TextovéPole 23">
            <a:extLst>
              <a:ext uri="{FF2B5EF4-FFF2-40B4-BE49-F238E27FC236}">
                <a16:creationId xmlns:a16="http://schemas.microsoft.com/office/drawing/2014/main" id="{F90036BD-322A-6271-33E8-8D6BC5911614}"/>
              </a:ext>
            </a:extLst>
          </p:cNvPr>
          <p:cNvSpPr txBox="1"/>
          <p:nvPr/>
        </p:nvSpPr>
        <p:spPr>
          <a:xfrm>
            <a:off x="2320413" y="-4077940"/>
            <a:ext cx="7551174" cy="1477328"/>
          </a:xfrm>
          <a:prstGeom prst="rect">
            <a:avLst/>
          </a:prstGeom>
          <a:noFill/>
        </p:spPr>
        <p:txBody>
          <a:bodyPr wrap="square">
            <a:spAutoFit/>
          </a:bodyPr>
          <a:lstStyle/>
          <a:p>
            <a:r>
              <a:rPr lang="cs-CZ" sz="3000" dirty="0"/>
              <a:t>Uvidíte přehledné informace o každé škole – přehled oborů vzdělání, počet letos přijímaných uchazečů.</a:t>
            </a:r>
          </a:p>
        </p:txBody>
      </p:sp>
      <p:sp>
        <p:nvSpPr>
          <p:cNvPr id="28" name="TextovéPole 27">
            <a:extLst>
              <a:ext uri="{FF2B5EF4-FFF2-40B4-BE49-F238E27FC236}">
                <a16:creationId xmlns:a16="http://schemas.microsoft.com/office/drawing/2014/main" id="{EFCF7947-8F20-2B2A-1E14-9976FEAD699E}"/>
              </a:ext>
            </a:extLst>
          </p:cNvPr>
          <p:cNvSpPr txBox="1"/>
          <p:nvPr/>
        </p:nvSpPr>
        <p:spPr>
          <a:xfrm>
            <a:off x="1396112" y="-4233679"/>
            <a:ext cx="7536426" cy="2400657"/>
          </a:xfrm>
          <a:prstGeom prst="rect">
            <a:avLst/>
          </a:prstGeom>
          <a:noFill/>
        </p:spPr>
        <p:txBody>
          <a:bodyPr wrap="square">
            <a:spAutoFit/>
          </a:bodyPr>
          <a:lstStyle/>
          <a:p>
            <a:r>
              <a:rPr lang="cs-CZ" sz="3000" dirty="0"/>
              <a:t>Uvidíte přehledně dokumenty, které Vámi vybraná škola vyžaduje pro příslušný obor vzdělání doložit k přihlášce. Ty pak nahrajete jako fotky nebo skeny.</a:t>
            </a:r>
          </a:p>
        </p:txBody>
      </p:sp>
      <p:sp>
        <p:nvSpPr>
          <p:cNvPr id="32" name="TextovéPole 31">
            <a:extLst>
              <a:ext uri="{FF2B5EF4-FFF2-40B4-BE49-F238E27FC236}">
                <a16:creationId xmlns:a16="http://schemas.microsoft.com/office/drawing/2014/main" id="{558900FC-1323-3F6B-39E3-98888AA74DE7}"/>
              </a:ext>
            </a:extLst>
          </p:cNvPr>
          <p:cNvSpPr txBox="1"/>
          <p:nvPr/>
        </p:nvSpPr>
        <p:spPr>
          <a:xfrm>
            <a:off x="2517025" y="-3151568"/>
            <a:ext cx="7860890" cy="1938992"/>
          </a:xfrm>
          <a:prstGeom prst="rect">
            <a:avLst/>
          </a:prstGeom>
          <a:noFill/>
        </p:spPr>
        <p:txBody>
          <a:bodyPr wrap="square">
            <a:spAutoFit/>
          </a:bodyPr>
          <a:lstStyle/>
          <a:p>
            <a:r>
              <a:rPr lang="cs-CZ" sz="3000" dirty="0"/>
              <a:t>Potvrdíte odeslání, přijde Vám e-mail s potvrzením a to je vše. Systém pošle zprávu do e-mailu, že byla doručena nová zpráva</a:t>
            </a:r>
          </a:p>
        </p:txBody>
      </p:sp>
      <p:sp>
        <p:nvSpPr>
          <p:cNvPr id="36" name="TextovéPole 35">
            <a:extLst>
              <a:ext uri="{FF2B5EF4-FFF2-40B4-BE49-F238E27FC236}">
                <a16:creationId xmlns:a16="http://schemas.microsoft.com/office/drawing/2014/main" id="{641F46F8-22CD-A3BB-74CC-C7CCF2B34ED4}"/>
              </a:ext>
            </a:extLst>
          </p:cNvPr>
          <p:cNvSpPr txBox="1"/>
          <p:nvPr/>
        </p:nvSpPr>
        <p:spPr>
          <a:xfrm>
            <a:off x="4465202" y="2874952"/>
            <a:ext cx="7860890" cy="2862322"/>
          </a:xfrm>
          <a:prstGeom prst="rect">
            <a:avLst/>
          </a:prstGeom>
          <a:noFill/>
        </p:spPr>
        <p:txBody>
          <a:bodyPr wrap="square">
            <a:spAutoFit/>
          </a:bodyPr>
          <a:lstStyle/>
          <a:p>
            <a:r>
              <a:rPr lang="cs-CZ" sz="3000" dirty="0"/>
              <a:t>Prostřednictvím systému škola zasílá pozvánku k jednotným přijímacím zkouškám, pozvánku ke školní přijímací zkoušce a další informace – nemusíte čekat na doručení poštou – informace se dozvíte ihned.</a:t>
            </a:r>
          </a:p>
        </p:txBody>
      </p:sp>
      <p:grpSp>
        <p:nvGrpSpPr>
          <p:cNvPr id="39" name="Skupina 38">
            <a:extLst>
              <a:ext uri="{FF2B5EF4-FFF2-40B4-BE49-F238E27FC236}">
                <a16:creationId xmlns:a16="http://schemas.microsoft.com/office/drawing/2014/main" id="{050DD774-5233-F362-9919-1EE5DEE11C9C}"/>
              </a:ext>
            </a:extLst>
          </p:cNvPr>
          <p:cNvGrpSpPr/>
          <p:nvPr/>
        </p:nvGrpSpPr>
        <p:grpSpPr>
          <a:xfrm rot="5400000">
            <a:off x="-3039645" y="684842"/>
            <a:ext cx="7604991" cy="7706953"/>
            <a:chOff x="-3039645" y="684842"/>
            <a:chExt cx="7604991" cy="7706953"/>
          </a:xfrm>
        </p:grpSpPr>
        <p:grpSp>
          <p:nvGrpSpPr>
            <p:cNvPr id="5" name="Skupina 4">
              <a:extLst>
                <a:ext uri="{FF2B5EF4-FFF2-40B4-BE49-F238E27FC236}">
                  <a16:creationId xmlns:a16="http://schemas.microsoft.com/office/drawing/2014/main" id="{B3FEFE1F-7FB5-F57D-547D-54AF39175B32}"/>
                </a:ext>
              </a:extLst>
            </p:cNvPr>
            <p:cNvGrpSpPr/>
            <p:nvPr/>
          </p:nvGrpSpPr>
          <p:grpSpPr>
            <a:xfrm rot="19293408">
              <a:off x="-2325939" y="1133584"/>
              <a:ext cx="6891285" cy="6279776"/>
              <a:chOff x="-2583356" y="1309585"/>
              <a:chExt cx="6891285" cy="6279776"/>
            </a:xfrm>
          </p:grpSpPr>
          <p:sp>
            <p:nvSpPr>
              <p:cNvPr id="17" name="Ovál 16">
                <a:extLst>
                  <a:ext uri="{FF2B5EF4-FFF2-40B4-BE49-F238E27FC236}">
                    <a16:creationId xmlns:a16="http://schemas.microsoft.com/office/drawing/2014/main" id="{8D0B2A34-3380-1E3E-5139-3832FC8B6942}"/>
                  </a:ext>
                </a:extLst>
              </p:cNvPr>
              <p:cNvSpPr/>
              <p:nvPr/>
            </p:nvSpPr>
            <p:spPr>
              <a:xfrm>
                <a:off x="-2583356" y="1309585"/>
                <a:ext cx="6279776" cy="6279776"/>
              </a:xfrm>
              <a:prstGeom prst="ellipse">
                <a:avLst/>
              </a:prstGeom>
              <a:solidFill>
                <a:srgbClr val="C7C7C7"/>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19" name="Grafický objekt 18" descr="Internet se souvislou výplní">
                <a:extLst>
                  <a:ext uri="{FF2B5EF4-FFF2-40B4-BE49-F238E27FC236}">
                    <a16:creationId xmlns:a16="http://schemas.microsoft.com/office/drawing/2014/main" id="{9D1DBF54-891F-ABB3-ABB9-7C92AF507F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25340" y="3092681"/>
                <a:ext cx="1882589" cy="1882589"/>
              </a:xfrm>
              <a:prstGeom prst="rect">
                <a:avLst/>
              </a:prstGeom>
            </p:spPr>
          </p:pic>
          <p:pic>
            <p:nvPicPr>
              <p:cNvPr id="23" name="Grafický objekt 22" descr="Dokument se souvislou výplní">
                <a:extLst>
                  <a:ext uri="{FF2B5EF4-FFF2-40B4-BE49-F238E27FC236}">
                    <a16:creationId xmlns:a16="http://schemas.microsoft.com/office/drawing/2014/main" id="{889C4C06-0EF6-6FD0-9617-BA5D8C3C09A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247187">
                <a:off x="2306141" y="5466468"/>
                <a:ext cx="1443350" cy="1443350"/>
              </a:xfrm>
              <a:prstGeom prst="rect">
                <a:avLst/>
              </a:prstGeom>
            </p:spPr>
          </p:pic>
        </p:grpSp>
        <p:pic>
          <p:nvPicPr>
            <p:cNvPr id="12" name="Grafický objekt 11" descr="Síťový diagram se souvislou výplní">
              <a:extLst>
                <a:ext uri="{FF2B5EF4-FFF2-40B4-BE49-F238E27FC236}">
                  <a16:creationId xmlns:a16="http://schemas.microsoft.com/office/drawing/2014/main" id="{6EB25AD4-C499-C64F-D402-DEB83BE18A9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3497506">
              <a:off x="2167745" y="5794682"/>
              <a:ext cx="1574484" cy="1574484"/>
            </a:xfrm>
            <a:prstGeom prst="rect">
              <a:avLst/>
            </a:prstGeom>
          </p:spPr>
        </p:pic>
        <p:pic>
          <p:nvPicPr>
            <p:cNvPr id="18" name="Grafický objekt 17" descr="Odznak 3 se souvislou výplní">
              <a:extLst>
                <a:ext uri="{FF2B5EF4-FFF2-40B4-BE49-F238E27FC236}">
                  <a16:creationId xmlns:a16="http://schemas.microsoft.com/office/drawing/2014/main" id="{93B7626F-10F6-77E6-BFBF-AC86343E28E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5913293">
              <a:off x="233825" y="6877079"/>
              <a:ext cx="1514716" cy="1514716"/>
            </a:xfrm>
            <a:prstGeom prst="rect">
              <a:avLst/>
            </a:prstGeom>
          </p:spPr>
        </p:pic>
        <p:pic>
          <p:nvPicPr>
            <p:cNvPr id="26" name="Grafický objekt 25" descr="Informace se souvislou výplní">
              <a:extLst>
                <a:ext uri="{FF2B5EF4-FFF2-40B4-BE49-F238E27FC236}">
                  <a16:creationId xmlns:a16="http://schemas.microsoft.com/office/drawing/2014/main" id="{E5249360-B37B-A6D9-E083-49B227D06BC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8092219">
              <a:off x="-1992989" y="5927907"/>
              <a:ext cx="1570924" cy="1570924"/>
            </a:xfrm>
            <a:prstGeom prst="rect">
              <a:avLst/>
            </a:prstGeom>
          </p:spPr>
        </p:pic>
        <p:pic>
          <p:nvPicPr>
            <p:cNvPr id="30" name="Grafický objekt 29" descr="Prohledávání složky se souvislou výplní">
              <a:extLst>
                <a:ext uri="{FF2B5EF4-FFF2-40B4-BE49-F238E27FC236}">
                  <a16:creationId xmlns:a16="http://schemas.microsoft.com/office/drawing/2014/main" id="{585EDAB7-EFFA-9770-9A32-6EEC31DEF99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0800000">
              <a:off x="-3039645" y="3591956"/>
              <a:ext cx="1795707" cy="1795707"/>
            </a:xfrm>
            <a:prstGeom prst="rect">
              <a:avLst/>
            </a:prstGeom>
          </p:spPr>
        </p:pic>
        <p:pic>
          <p:nvPicPr>
            <p:cNvPr id="34" name="Grafický objekt 33" descr="E-mail se souvislou výplní">
              <a:extLst>
                <a:ext uri="{FF2B5EF4-FFF2-40B4-BE49-F238E27FC236}">
                  <a16:creationId xmlns:a16="http://schemas.microsoft.com/office/drawing/2014/main" id="{64FBF59B-10EE-F635-D953-2F1564371AA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3815383">
              <a:off x="-2028417" y="1559010"/>
              <a:ext cx="1550596" cy="1550596"/>
            </a:xfrm>
            <a:prstGeom prst="rect">
              <a:avLst/>
            </a:prstGeom>
          </p:spPr>
        </p:pic>
        <p:pic>
          <p:nvPicPr>
            <p:cNvPr id="38" name="Grafický objekt 37" descr="Obálka se souvislou výplní">
              <a:extLst>
                <a:ext uri="{FF2B5EF4-FFF2-40B4-BE49-F238E27FC236}">
                  <a16:creationId xmlns:a16="http://schemas.microsoft.com/office/drawing/2014/main" id="{CE3C0135-E13A-1710-6CF6-EB31BE837C3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16135960">
              <a:off x="-96718" y="684842"/>
              <a:ext cx="1723187" cy="1723187"/>
            </a:xfrm>
            <a:prstGeom prst="rect">
              <a:avLst/>
            </a:prstGeom>
          </p:spPr>
        </p:pic>
      </p:grpSp>
      <p:sp>
        <p:nvSpPr>
          <p:cNvPr id="6" name="TextovéPole 5">
            <a:extLst>
              <a:ext uri="{FF2B5EF4-FFF2-40B4-BE49-F238E27FC236}">
                <a16:creationId xmlns:a16="http://schemas.microsoft.com/office/drawing/2014/main" id="{284957E4-D7F8-9976-96B5-85A4CB927990}"/>
              </a:ext>
            </a:extLst>
          </p:cNvPr>
          <p:cNvSpPr txBox="1"/>
          <p:nvPr/>
        </p:nvSpPr>
        <p:spPr>
          <a:xfrm>
            <a:off x="2742718" y="-4067568"/>
            <a:ext cx="7860890" cy="1938992"/>
          </a:xfrm>
          <a:prstGeom prst="rect">
            <a:avLst/>
          </a:prstGeom>
          <a:noFill/>
        </p:spPr>
        <p:txBody>
          <a:bodyPr wrap="square">
            <a:spAutoFit/>
          </a:bodyPr>
          <a:lstStyle/>
          <a:p>
            <a:r>
              <a:rPr lang="cs-CZ" sz="3000" dirty="0"/>
              <a:t>Potvrdíte odeslání, přijde Vám e-mail s potvrzením a to je vše. Systém pošle zprávu do e-mailu, že byla doručena nová zpráva.</a:t>
            </a:r>
          </a:p>
        </p:txBody>
      </p:sp>
      <p:sp>
        <p:nvSpPr>
          <p:cNvPr id="11" name="Nadpis 1">
            <a:extLst>
              <a:ext uri="{FF2B5EF4-FFF2-40B4-BE49-F238E27FC236}">
                <a16:creationId xmlns:a16="http://schemas.microsoft.com/office/drawing/2014/main" id="{4AEDBF69-1E73-C927-4F44-CF6E373C655A}"/>
              </a:ext>
            </a:extLst>
          </p:cNvPr>
          <p:cNvSpPr txBox="1">
            <a:spLocks/>
          </p:cNvSpPr>
          <p:nvPr/>
        </p:nvSpPr>
        <p:spPr>
          <a:xfrm>
            <a:off x="14211183" y="3020361"/>
            <a:ext cx="10120223" cy="11876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8800"/>
              <a:t>Povinné přílohy</a:t>
            </a:r>
            <a:endParaRPr lang="cs-CZ" sz="8800" dirty="0"/>
          </a:p>
        </p:txBody>
      </p:sp>
    </p:spTree>
    <p:extLst>
      <p:ext uri="{BB962C8B-B14F-4D97-AF65-F5344CB8AC3E}">
        <p14:creationId xmlns:p14="http://schemas.microsoft.com/office/powerpoint/2010/main" val="18549630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Obrázek 56">
            <a:extLst>
              <a:ext uri="{FF2B5EF4-FFF2-40B4-BE49-F238E27FC236}">
                <a16:creationId xmlns:a16="http://schemas.microsoft.com/office/drawing/2014/main" id="{54E04001-5A80-D25A-60BB-4178D55E6C63}"/>
              </a:ext>
            </a:extLst>
          </p:cNvPr>
          <p:cNvPicPr>
            <a:picLocks noChangeAspect="1"/>
          </p:cNvPicPr>
          <p:nvPr/>
        </p:nvPicPr>
        <p:blipFill>
          <a:blip r:embed="rId2">
            <a:alphaModFix amt="50000"/>
          </a:blip>
          <a:stretch>
            <a:fillRect/>
          </a:stretch>
        </p:blipFill>
        <p:spPr>
          <a:xfrm>
            <a:off x="4023545" y="7513972"/>
            <a:ext cx="8001000" cy="4095750"/>
          </a:xfrm>
          <a:prstGeom prst="rect">
            <a:avLst/>
          </a:prstGeom>
        </p:spPr>
      </p:pic>
      <p:sp>
        <p:nvSpPr>
          <p:cNvPr id="2" name="Nadpis 1">
            <a:extLst>
              <a:ext uri="{FF2B5EF4-FFF2-40B4-BE49-F238E27FC236}">
                <a16:creationId xmlns:a16="http://schemas.microsoft.com/office/drawing/2014/main" id="{6855505F-543F-AEF3-21C5-E2F787DE5D4F}"/>
              </a:ext>
            </a:extLst>
          </p:cNvPr>
          <p:cNvSpPr>
            <a:spLocks noGrp="1"/>
          </p:cNvSpPr>
          <p:nvPr>
            <p:ph type="title"/>
          </p:nvPr>
        </p:nvSpPr>
        <p:spPr>
          <a:xfrm>
            <a:off x="1557067" y="2892773"/>
            <a:ext cx="10120223" cy="1187630"/>
          </a:xfrm>
        </p:spPr>
        <p:txBody>
          <a:bodyPr>
            <a:noAutofit/>
          </a:bodyPr>
          <a:lstStyle/>
          <a:p>
            <a:r>
              <a:rPr lang="cs-CZ" sz="8800" dirty="0"/>
              <a:t>Povinné přílohy</a:t>
            </a:r>
          </a:p>
        </p:txBody>
      </p:sp>
      <p:sp>
        <p:nvSpPr>
          <p:cNvPr id="4" name="Zástupný symbol pro číslo snímku 3">
            <a:extLst>
              <a:ext uri="{FF2B5EF4-FFF2-40B4-BE49-F238E27FC236}">
                <a16:creationId xmlns:a16="http://schemas.microsoft.com/office/drawing/2014/main" id="{8B1BFA9B-3C55-5F6C-B793-9F8902618494}"/>
              </a:ext>
            </a:extLst>
          </p:cNvPr>
          <p:cNvSpPr>
            <a:spLocks noGrp="1"/>
          </p:cNvSpPr>
          <p:nvPr>
            <p:ph type="sldNum" sz="quarter" idx="12"/>
          </p:nvPr>
        </p:nvSpPr>
        <p:spPr/>
        <p:txBody>
          <a:bodyPr/>
          <a:lstStyle/>
          <a:p>
            <a:fld id="{FBB2B0D3-5362-4370-A1AB-3649A94679DA}" type="slidenum">
              <a:rPr lang="sk-SK" smtClean="0"/>
              <a:pPr/>
              <a:t>12</a:t>
            </a:fld>
            <a:endParaRPr lang="sk-SK" dirty="0"/>
          </a:p>
        </p:txBody>
      </p:sp>
      <p:sp>
        <p:nvSpPr>
          <p:cNvPr id="6" name="TextovéPole 5">
            <a:extLst>
              <a:ext uri="{FF2B5EF4-FFF2-40B4-BE49-F238E27FC236}">
                <a16:creationId xmlns:a16="http://schemas.microsoft.com/office/drawing/2014/main" id="{CF8CEE54-625A-1448-81D5-3DA987419ED5}"/>
              </a:ext>
            </a:extLst>
          </p:cNvPr>
          <p:cNvSpPr txBox="1"/>
          <p:nvPr/>
        </p:nvSpPr>
        <p:spPr>
          <a:xfrm>
            <a:off x="4626526" y="15749703"/>
            <a:ext cx="7889630" cy="1477328"/>
          </a:xfrm>
          <a:prstGeom prst="rect">
            <a:avLst/>
          </a:prstGeom>
          <a:noFill/>
        </p:spPr>
        <p:txBody>
          <a:bodyPr wrap="square">
            <a:spAutoFit/>
          </a:bodyPr>
          <a:lstStyle/>
          <a:p>
            <a:r>
              <a:rPr lang="cs-CZ" sz="3000" dirty="0"/>
              <a:t>Formuláře dostupné na: </a:t>
            </a:r>
            <a:r>
              <a:rPr lang="cs-CZ" sz="3000" dirty="0">
                <a:hlinkClick r:id="rId3"/>
              </a:rPr>
              <a:t>https://www.prihlaskynastredni.cz/rodice-zaci.html</a:t>
            </a:r>
            <a:r>
              <a:rPr lang="cs-CZ" sz="3000" dirty="0"/>
              <a:t> </a:t>
            </a:r>
          </a:p>
        </p:txBody>
      </p:sp>
      <p:sp>
        <p:nvSpPr>
          <p:cNvPr id="9" name="TextovéPole 8">
            <a:extLst>
              <a:ext uri="{FF2B5EF4-FFF2-40B4-BE49-F238E27FC236}">
                <a16:creationId xmlns:a16="http://schemas.microsoft.com/office/drawing/2014/main" id="{DA794062-384F-E56F-B9F7-AB278D8BF8F9}"/>
              </a:ext>
            </a:extLst>
          </p:cNvPr>
          <p:cNvSpPr txBox="1"/>
          <p:nvPr/>
        </p:nvSpPr>
        <p:spPr>
          <a:xfrm>
            <a:off x="4452235" y="7958019"/>
            <a:ext cx="7558637" cy="3323987"/>
          </a:xfrm>
          <a:prstGeom prst="rect">
            <a:avLst/>
          </a:prstGeom>
          <a:noFill/>
        </p:spPr>
        <p:txBody>
          <a:bodyPr wrap="square">
            <a:spAutoFit/>
          </a:bodyPr>
          <a:lstStyle/>
          <a:p>
            <a:r>
              <a:rPr lang="cs-CZ" sz="3200" b="1" dirty="0"/>
              <a:t>Lékařský posudek </a:t>
            </a:r>
            <a:r>
              <a:rPr lang="cs-CZ" sz="3000" dirty="0"/>
              <a:t>– na naší škole povinné pro všechny obory.</a:t>
            </a:r>
          </a:p>
          <a:p>
            <a:pPr lvl="1"/>
            <a:r>
              <a:rPr lang="cs-CZ" sz="3000" dirty="0"/>
              <a:t>Nepodcenit lhůtu, kterou má lékař na vypracování posudku.</a:t>
            </a:r>
          </a:p>
          <a:p>
            <a:pPr lvl="1"/>
            <a:r>
              <a:rPr lang="cs-CZ" sz="3000" dirty="0"/>
              <a:t>V posudku musí být uvedeny všechny kódy a názvy oborů, na které se uchazeč hlásí.</a:t>
            </a:r>
          </a:p>
        </p:txBody>
      </p:sp>
      <p:sp>
        <p:nvSpPr>
          <p:cNvPr id="20" name="TextovéPole 19">
            <a:extLst>
              <a:ext uri="{FF2B5EF4-FFF2-40B4-BE49-F238E27FC236}">
                <a16:creationId xmlns:a16="http://schemas.microsoft.com/office/drawing/2014/main" id="{2BBEB7F9-CC5A-4DE9-0262-ACD6651A877B}"/>
              </a:ext>
            </a:extLst>
          </p:cNvPr>
          <p:cNvSpPr txBox="1"/>
          <p:nvPr/>
        </p:nvSpPr>
        <p:spPr>
          <a:xfrm>
            <a:off x="4452236" y="11789359"/>
            <a:ext cx="7558636" cy="1015663"/>
          </a:xfrm>
          <a:prstGeom prst="rect">
            <a:avLst/>
          </a:prstGeom>
          <a:noFill/>
        </p:spPr>
        <p:txBody>
          <a:bodyPr wrap="square">
            <a:spAutoFit/>
          </a:bodyPr>
          <a:lstStyle/>
          <a:p>
            <a:r>
              <a:rPr lang="cs-CZ" sz="3000" b="1" dirty="0"/>
              <a:t>Hodnocení na vysvědčení z předchozího vzdělávání.</a:t>
            </a:r>
            <a:endParaRPr lang="cs-CZ" sz="3000" dirty="0"/>
          </a:p>
        </p:txBody>
      </p:sp>
      <p:sp>
        <p:nvSpPr>
          <p:cNvPr id="27" name="TextovéPole 26">
            <a:extLst>
              <a:ext uri="{FF2B5EF4-FFF2-40B4-BE49-F238E27FC236}">
                <a16:creationId xmlns:a16="http://schemas.microsoft.com/office/drawing/2014/main" id="{0C44D922-AC4A-D2C0-B602-A80681EEC955}"/>
              </a:ext>
            </a:extLst>
          </p:cNvPr>
          <p:cNvSpPr txBox="1"/>
          <p:nvPr/>
        </p:nvSpPr>
        <p:spPr>
          <a:xfrm>
            <a:off x="4459071" y="13100732"/>
            <a:ext cx="7558638" cy="1477328"/>
          </a:xfrm>
          <a:prstGeom prst="rect">
            <a:avLst/>
          </a:prstGeom>
          <a:noFill/>
        </p:spPr>
        <p:txBody>
          <a:bodyPr wrap="square">
            <a:spAutoFit/>
          </a:bodyPr>
          <a:lstStyle/>
          <a:p>
            <a:r>
              <a:rPr lang="cs-CZ" sz="3000" b="1" dirty="0"/>
              <a:t>Převod slovního hodnocení do klasifikace </a:t>
            </a:r>
            <a:r>
              <a:rPr lang="cs-CZ" sz="3000" dirty="0"/>
              <a:t>– pouze v případě, že ZŠ používala slovní hodnocení.</a:t>
            </a:r>
          </a:p>
        </p:txBody>
      </p:sp>
      <p:sp>
        <p:nvSpPr>
          <p:cNvPr id="31" name="TextovéPole 30">
            <a:extLst>
              <a:ext uri="{FF2B5EF4-FFF2-40B4-BE49-F238E27FC236}">
                <a16:creationId xmlns:a16="http://schemas.microsoft.com/office/drawing/2014/main" id="{068E9788-2CDD-A4EC-7BDC-4D7C0BB4C66F}"/>
              </a:ext>
            </a:extLst>
          </p:cNvPr>
          <p:cNvSpPr txBox="1"/>
          <p:nvPr/>
        </p:nvSpPr>
        <p:spPr>
          <a:xfrm>
            <a:off x="4452235" y="14752913"/>
            <a:ext cx="7565474" cy="1938992"/>
          </a:xfrm>
          <a:prstGeom prst="rect">
            <a:avLst/>
          </a:prstGeom>
          <a:noFill/>
        </p:spPr>
        <p:txBody>
          <a:bodyPr wrap="square">
            <a:spAutoFit/>
          </a:bodyPr>
          <a:lstStyle/>
          <a:p>
            <a:r>
              <a:rPr lang="cs-CZ" sz="3000" b="1" dirty="0"/>
              <a:t>Doporučení školského poradenského zařízení </a:t>
            </a:r>
            <a:r>
              <a:rPr lang="cs-CZ" sz="3000" dirty="0"/>
              <a:t>– pouze pro uchazeče, kteří mají doporučení pro uzpůsobení podmínek JPZ.</a:t>
            </a:r>
          </a:p>
        </p:txBody>
      </p:sp>
      <p:sp>
        <p:nvSpPr>
          <p:cNvPr id="35" name="TextovéPole 34">
            <a:extLst>
              <a:ext uri="{FF2B5EF4-FFF2-40B4-BE49-F238E27FC236}">
                <a16:creationId xmlns:a16="http://schemas.microsoft.com/office/drawing/2014/main" id="{CBBF9666-E625-8181-0428-75B685B9A9CE}"/>
              </a:ext>
            </a:extLst>
          </p:cNvPr>
          <p:cNvSpPr txBox="1"/>
          <p:nvPr/>
        </p:nvSpPr>
        <p:spPr>
          <a:xfrm>
            <a:off x="4452235" y="16699853"/>
            <a:ext cx="7565474" cy="2862322"/>
          </a:xfrm>
          <a:prstGeom prst="rect">
            <a:avLst/>
          </a:prstGeom>
          <a:noFill/>
        </p:spPr>
        <p:txBody>
          <a:bodyPr wrap="square">
            <a:spAutoFit/>
          </a:bodyPr>
          <a:lstStyle/>
          <a:p>
            <a:r>
              <a:rPr lang="cs-CZ" sz="3000" b="1" dirty="0"/>
              <a:t>Stanovisko společnosti SCANIA – </a:t>
            </a:r>
            <a:r>
              <a:rPr lang="cs-CZ" sz="3000" dirty="0"/>
              <a:t>pouze pro uchazeče zaměření </a:t>
            </a:r>
            <a:r>
              <a:rPr lang="cs-CZ" sz="3000" b="1" dirty="0"/>
              <a:t>Mechanik nákladních vozidel a autobusů SCANIA</a:t>
            </a:r>
          </a:p>
          <a:p>
            <a:r>
              <a:rPr lang="cs-CZ" sz="3000" dirty="0"/>
              <a:t>Všechny přílohy se naskenují či vyfotí a nahrají do systému.</a:t>
            </a:r>
          </a:p>
        </p:txBody>
      </p:sp>
      <p:sp>
        <p:nvSpPr>
          <p:cNvPr id="40" name="TextovéPole 39">
            <a:extLst>
              <a:ext uri="{FF2B5EF4-FFF2-40B4-BE49-F238E27FC236}">
                <a16:creationId xmlns:a16="http://schemas.microsoft.com/office/drawing/2014/main" id="{C9DD3B73-B3C9-8E2D-9E95-BCB78CFEE242}"/>
              </a:ext>
            </a:extLst>
          </p:cNvPr>
          <p:cNvSpPr txBox="1"/>
          <p:nvPr/>
        </p:nvSpPr>
        <p:spPr>
          <a:xfrm>
            <a:off x="4633362" y="14222236"/>
            <a:ext cx="7565474" cy="1477328"/>
          </a:xfrm>
          <a:prstGeom prst="rect">
            <a:avLst/>
          </a:prstGeom>
          <a:noFill/>
        </p:spPr>
        <p:txBody>
          <a:bodyPr wrap="square">
            <a:spAutoFit/>
          </a:bodyPr>
          <a:lstStyle/>
          <a:p>
            <a:r>
              <a:rPr lang="cs-CZ" sz="3000" dirty="0"/>
              <a:t>Všechny formuláře stačí mít pouze v jednom originálu. Nahrají se do systému pro všechny 3 školy!</a:t>
            </a:r>
          </a:p>
        </p:txBody>
      </p:sp>
      <p:grpSp>
        <p:nvGrpSpPr>
          <p:cNvPr id="56" name="Skupina 55">
            <a:extLst>
              <a:ext uri="{FF2B5EF4-FFF2-40B4-BE49-F238E27FC236}">
                <a16:creationId xmlns:a16="http://schemas.microsoft.com/office/drawing/2014/main" id="{326C735F-3818-F4BC-BC6C-F8ACEFCE07C2}"/>
              </a:ext>
            </a:extLst>
          </p:cNvPr>
          <p:cNvGrpSpPr/>
          <p:nvPr/>
        </p:nvGrpSpPr>
        <p:grpSpPr>
          <a:xfrm>
            <a:off x="-7981073" y="3224052"/>
            <a:ext cx="7771249" cy="7366119"/>
            <a:chOff x="-3137887" y="1112018"/>
            <a:chExt cx="7771249" cy="7366119"/>
          </a:xfrm>
        </p:grpSpPr>
        <p:sp>
          <p:nvSpPr>
            <p:cNvPr id="17" name="Ovál 16">
              <a:extLst>
                <a:ext uri="{FF2B5EF4-FFF2-40B4-BE49-F238E27FC236}">
                  <a16:creationId xmlns:a16="http://schemas.microsoft.com/office/drawing/2014/main" id="{8D0B2A34-3380-1E3E-5139-3832FC8B6942}"/>
                </a:ext>
              </a:extLst>
            </p:cNvPr>
            <p:cNvSpPr/>
            <p:nvPr/>
          </p:nvSpPr>
          <p:spPr>
            <a:xfrm rot="3093408">
              <a:off x="-2328530" y="1626762"/>
              <a:ext cx="6279776" cy="6279776"/>
            </a:xfrm>
            <a:prstGeom prst="ellipse">
              <a:avLst/>
            </a:prstGeom>
            <a:solidFill>
              <a:srgbClr val="C7C7C7"/>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2" name="Grafický objekt 21" descr="Stetoskop se souvislou výplní">
              <a:extLst>
                <a:ext uri="{FF2B5EF4-FFF2-40B4-BE49-F238E27FC236}">
                  <a16:creationId xmlns:a16="http://schemas.microsoft.com/office/drawing/2014/main" id="{6F957586-E309-B8FD-4EFA-87A6F5A129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10174" y="3678750"/>
              <a:ext cx="1723188" cy="1723188"/>
            </a:xfrm>
            <a:prstGeom prst="rect">
              <a:avLst/>
            </a:prstGeom>
          </p:spPr>
        </p:pic>
        <p:pic>
          <p:nvPicPr>
            <p:cNvPr id="44" name="Grafický objekt 43" descr="Svitek se souvislou výplní">
              <a:extLst>
                <a:ext uri="{FF2B5EF4-FFF2-40B4-BE49-F238E27FC236}">
                  <a16:creationId xmlns:a16="http://schemas.microsoft.com/office/drawing/2014/main" id="{790E1662-D606-5662-5F35-7B5E2B2694D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602178">
              <a:off x="2056705" y="5965667"/>
              <a:ext cx="1685238" cy="1685238"/>
            </a:xfrm>
            <a:prstGeom prst="rect">
              <a:avLst/>
            </a:prstGeom>
          </p:spPr>
        </p:pic>
        <p:pic>
          <p:nvPicPr>
            <p:cNvPr id="46" name="Grafický objekt 45" descr="Odznak 1 se souvislou výplní">
              <a:extLst>
                <a:ext uri="{FF2B5EF4-FFF2-40B4-BE49-F238E27FC236}">
                  <a16:creationId xmlns:a16="http://schemas.microsoft.com/office/drawing/2014/main" id="{037ED735-9C9A-128F-E2B5-E94EC1AC19F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400000">
              <a:off x="43875" y="6943170"/>
              <a:ext cx="1534967" cy="1534967"/>
            </a:xfrm>
            <a:prstGeom prst="rect">
              <a:avLst/>
            </a:prstGeom>
          </p:spPr>
        </p:pic>
        <p:pic>
          <p:nvPicPr>
            <p:cNvPr id="48" name="Grafický objekt 47" descr="Školní budova se souvislou výplní">
              <a:extLst>
                <a:ext uri="{FF2B5EF4-FFF2-40B4-BE49-F238E27FC236}">
                  <a16:creationId xmlns:a16="http://schemas.microsoft.com/office/drawing/2014/main" id="{4D7876FC-2995-8474-4C02-169E64C8F1E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8683707">
              <a:off x="-2328557" y="5954630"/>
              <a:ext cx="1713766" cy="1713766"/>
            </a:xfrm>
            <a:prstGeom prst="rect">
              <a:avLst/>
            </a:prstGeom>
          </p:spPr>
        </p:pic>
        <p:pic>
          <p:nvPicPr>
            <p:cNvPr id="50" name="Grafický objekt 49" descr="Nákladní vůz se souvislou výplní">
              <a:extLst>
                <a:ext uri="{FF2B5EF4-FFF2-40B4-BE49-F238E27FC236}">
                  <a16:creationId xmlns:a16="http://schemas.microsoft.com/office/drawing/2014/main" id="{3EA88A19-207E-EED0-9AED-3F1E444BA23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0800000">
              <a:off x="-3137887" y="3942563"/>
              <a:ext cx="1604071" cy="1604071"/>
            </a:xfrm>
            <a:prstGeom prst="rect">
              <a:avLst/>
            </a:prstGeom>
          </p:spPr>
        </p:pic>
        <p:pic>
          <p:nvPicPr>
            <p:cNvPr id="52" name="Grafický objekt 51" descr="Fotoaparát se souvislou výplní">
              <a:extLst>
                <a:ext uri="{FF2B5EF4-FFF2-40B4-BE49-F238E27FC236}">
                  <a16:creationId xmlns:a16="http://schemas.microsoft.com/office/drawing/2014/main" id="{57CDEC8B-AC2A-5939-2742-5136586EF1A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3037151">
              <a:off x="-2312668" y="2290319"/>
              <a:ext cx="1604072" cy="1604072"/>
            </a:xfrm>
            <a:prstGeom prst="rect">
              <a:avLst/>
            </a:prstGeom>
          </p:spPr>
        </p:pic>
        <p:pic>
          <p:nvPicPr>
            <p:cNvPr id="53" name="Grafický objekt 52" descr="Odznak 1 se souvislou výplní">
              <a:extLst>
                <a:ext uri="{FF2B5EF4-FFF2-40B4-BE49-F238E27FC236}">
                  <a16:creationId xmlns:a16="http://schemas.microsoft.com/office/drawing/2014/main" id="{43F55639-CEF2-6B8A-F465-025AE430C84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6200000">
              <a:off x="-366621" y="1112018"/>
              <a:ext cx="1534967" cy="1534967"/>
            </a:xfrm>
            <a:prstGeom prst="rect">
              <a:avLst/>
            </a:prstGeom>
          </p:spPr>
        </p:pic>
        <p:pic>
          <p:nvPicPr>
            <p:cNvPr id="55" name="Grafický objekt 54" descr="Internet se souvislou výplní">
              <a:extLst>
                <a:ext uri="{FF2B5EF4-FFF2-40B4-BE49-F238E27FC236}">
                  <a16:creationId xmlns:a16="http://schemas.microsoft.com/office/drawing/2014/main" id="{FAE8AB07-D635-B6B1-37A6-58F14500037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19152824">
              <a:off x="1769739" y="1578996"/>
              <a:ext cx="1698788" cy="1698788"/>
            </a:xfrm>
            <a:prstGeom prst="rect">
              <a:avLst/>
            </a:prstGeom>
          </p:spPr>
        </p:pic>
      </p:grpSp>
      <p:grpSp>
        <p:nvGrpSpPr>
          <p:cNvPr id="10" name="Skupina 9">
            <a:extLst>
              <a:ext uri="{FF2B5EF4-FFF2-40B4-BE49-F238E27FC236}">
                <a16:creationId xmlns:a16="http://schemas.microsoft.com/office/drawing/2014/main" id="{213C0BD6-F609-A117-6C2F-19C3C1EE2896}"/>
              </a:ext>
            </a:extLst>
          </p:cNvPr>
          <p:cNvGrpSpPr/>
          <p:nvPr/>
        </p:nvGrpSpPr>
        <p:grpSpPr>
          <a:xfrm rot="5400000">
            <a:off x="-7930093" y="2455509"/>
            <a:ext cx="7604991" cy="7706953"/>
            <a:chOff x="-3039645" y="684842"/>
            <a:chExt cx="7604991" cy="7706953"/>
          </a:xfrm>
        </p:grpSpPr>
        <p:grpSp>
          <p:nvGrpSpPr>
            <p:cNvPr id="11" name="Skupina 10">
              <a:extLst>
                <a:ext uri="{FF2B5EF4-FFF2-40B4-BE49-F238E27FC236}">
                  <a16:creationId xmlns:a16="http://schemas.microsoft.com/office/drawing/2014/main" id="{F07C9EEC-BB3A-A11E-B3D7-89F2C9963798}"/>
                </a:ext>
              </a:extLst>
            </p:cNvPr>
            <p:cNvGrpSpPr/>
            <p:nvPr/>
          </p:nvGrpSpPr>
          <p:grpSpPr>
            <a:xfrm rot="19293408">
              <a:off x="-2325939" y="1133584"/>
              <a:ext cx="6891285" cy="6279776"/>
              <a:chOff x="-2583356" y="1309585"/>
              <a:chExt cx="6891285" cy="6279776"/>
            </a:xfrm>
          </p:grpSpPr>
          <p:sp>
            <p:nvSpPr>
              <p:cNvPr id="19" name="Ovál 18">
                <a:extLst>
                  <a:ext uri="{FF2B5EF4-FFF2-40B4-BE49-F238E27FC236}">
                    <a16:creationId xmlns:a16="http://schemas.microsoft.com/office/drawing/2014/main" id="{EADC95E1-5A8C-A791-6D4A-FDEFC818F542}"/>
                  </a:ext>
                </a:extLst>
              </p:cNvPr>
              <p:cNvSpPr/>
              <p:nvPr/>
            </p:nvSpPr>
            <p:spPr>
              <a:xfrm>
                <a:off x="-2583356" y="1309585"/>
                <a:ext cx="6279776" cy="6279776"/>
              </a:xfrm>
              <a:prstGeom prst="ellipse">
                <a:avLst/>
              </a:prstGeom>
              <a:solidFill>
                <a:srgbClr val="C7C7C7"/>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1" name="Grafický objekt 20" descr="Internet se souvislou výplní">
                <a:extLst>
                  <a:ext uri="{FF2B5EF4-FFF2-40B4-BE49-F238E27FC236}">
                    <a16:creationId xmlns:a16="http://schemas.microsoft.com/office/drawing/2014/main" id="{0CB5F8DF-09D5-321E-7781-9C464F96A56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425340" y="3092681"/>
                <a:ext cx="1882589" cy="1882589"/>
              </a:xfrm>
              <a:prstGeom prst="rect">
                <a:avLst/>
              </a:prstGeom>
            </p:spPr>
          </p:pic>
          <p:pic>
            <p:nvPicPr>
              <p:cNvPr id="23" name="Grafický objekt 22" descr="Dokument se souvislou výplní">
                <a:extLst>
                  <a:ext uri="{FF2B5EF4-FFF2-40B4-BE49-F238E27FC236}">
                    <a16:creationId xmlns:a16="http://schemas.microsoft.com/office/drawing/2014/main" id="{8AA65AC1-0765-097E-4356-8AA9BB9E7859}"/>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rot="2247187">
                <a:off x="2306141" y="5466468"/>
                <a:ext cx="1443350" cy="1443350"/>
              </a:xfrm>
              <a:prstGeom prst="rect">
                <a:avLst/>
              </a:prstGeom>
            </p:spPr>
          </p:pic>
        </p:grpSp>
        <p:pic>
          <p:nvPicPr>
            <p:cNvPr id="12" name="Grafický objekt 11" descr="Síťový diagram se souvislou výplní">
              <a:extLst>
                <a:ext uri="{FF2B5EF4-FFF2-40B4-BE49-F238E27FC236}">
                  <a16:creationId xmlns:a16="http://schemas.microsoft.com/office/drawing/2014/main" id="{6B97048B-F8A7-26B9-6ABE-8A297F6DB277}"/>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rot="13497506">
              <a:off x="2167745" y="5794682"/>
              <a:ext cx="1574484" cy="1574484"/>
            </a:xfrm>
            <a:prstGeom prst="rect">
              <a:avLst/>
            </a:prstGeom>
          </p:spPr>
        </p:pic>
        <p:pic>
          <p:nvPicPr>
            <p:cNvPr id="13" name="Grafický objekt 12" descr="Odznak 3 se souvislou výplní">
              <a:extLst>
                <a:ext uri="{FF2B5EF4-FFF2-40B4-BE49-F238E27FC236}">
                  <a16:creationId xmlns:a16="http://schemas.microsoft.com/office/drawing/2014/main" id="{28F147F9-D089-0B57-49FA-874ACE245F0B}"/>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rot="5913293">
              <a:off x="233825" y="6877079"/>
              <a:ext cx="1514716" cy="1514716"/>
            </a:xfrm>
            <a:prstGeom prst="rect">
              <a:avLst/>
            </a:prstGeom>
          </p:spPr>
        </p:pic>
        <p:pic>
          <p:nvPicPr>
            <p:cNvPr id="14" name="Grafický objekt 13" descr="Informace se souvislou výplní">
              <a:extLst>
                <a:ext uri="{FF2B5EF4-FFF2-40B4-BE49-F238E27FC236}">
                  <a16:creationId xmlns:a16="http://schemas.microsoft.com/office/drawing/2014/main" id="{F71FB754-CCAE-1667-A4BD-DADC9D831ED8}"/>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rot="8092219">
              <a:off x="-1992989" y="5927907"/>
              <a:ext cx="1570924" cy="1570924"/>
            </a:xfrm>
            <a:prstGeom prst="rect">
              <a:avLst/>
            </a:prstGeom>
          </p:spPr>
        </p:pic>
        <p:pic>
          <p:nvPicPr>
            <p:cNvPr id="15" name="Grafický objekt 14" descr="Prohledávání složky se souvislou výplní">
              <a:extLst>
                <a:ext uri="{FF2B5EF4-FFF2-40B4-BE49-F238E27FC236}">
                  <a16:creationId xmlns:a16="http://schemas.microsoft.com/office/drawing/2014/main" id="{8D0BA000-FD73-93CF-2B54-F539E3C1056F}"/>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rot="10800000">
              <a:off x="-3039645" y="3591956"/>
              <a:ext cx="1795707" cy="1795707"/>
            </a:xfrm>
            <a:prstGeom prst="rect">
              <a:avLst/>
            </a:prstGeom>
          </p:spPr>
        </p:pic>
        <p:pic>
          <p:nvPicPr>
            <p:cNvPr id="16" name="Grafický objekt 15" descr="E-mail se souvislou výplní">
              <a:extLst>
                <a:ext uri="{FF2B5EF4-FFF2-40B4-BE49-F238E27FC236}">
                  <a16:creationId xmlns:a16="http://schemas.microsoft.com/office/drawing/2014/main" id="{79DA85B6-79AD-A6A4-CF09-BFA5E056E72B}"/>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rot="13815383">
              <a:off x="-2028417" y="1559010"/>
              <a:ext cx="1550596" cy="1550596"/>
            </a:xfrm>
            <a:prstGeom prst="rect">
              <a:avLst/>
            </a:prstGeom>
          </p:spPr>
        </p:pic>
        <p:pic>
          <p:nvPicPr>
            <p:cNvPr id="18" name="Grafický objekt 17" descr="Obálka se souvislou výplní">
              <a:extLst>
                <a:ext uri="{FF2B5EF4-FFF2-40B4-BE49-F238E27FC236}">
                  <a16:creationId xmlns:a16="http://schemas.microsoft.com/office/drawing/2014/main" id="{B00E294E-D05D-15EC-DFB7-ACCDEB9B3C97}"/>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rot="16135960">
              <a:off x="-96718" y="684842"/>
              <a:ext cx="1723187" cy="1723187"/>
            </a:xfrm>
            <a:prstGeom prst="rect">
              <a:avLst/>
            </a:prstGeom>
          </p:spPr>
        </p:pic>
      </p:grpSp>
      <p:sp>
        <p:nvSpPr>
          <p:cNvPr id="24" name="TextovéPole 23">
            <a:extLst>
              <a:ext uri="{FF2B5EF4-FFF2-40B4-BE49-F238E27FC236}">
                <a16:creationId xmlns:a16="http://schemas.microsoft.com/office/drawing/2014/main" id="{0A0A5960-1574-0961-ABEA-A4B9E9C346DE}"/>
              </a:ext>
            </a:extLst>
          </p:cNvPr>
          <p:cNvSpPr txBox="1"/>
          <p:nvPr/>
        </p:nvSpPr>
        <p:spPr>
          <a:xfrm>
            <a:off x="13166750" y="3674996"/>
            <a:ext cx="7860890" cy="2862322"/>
          </a:xfrm>
          <a:prstGeom prst="rect">
            <a:avLst/>
          </a:prstGeom>
          <a:noFill/>
        </p:spPr>
        <p:txBody>
          <a:bodyPr wrap="square">
            <a:spAutoFit/>
          </a:bodyPr>
          <a:lstStyle/>
          <a:p>
            <a:r>
              <a:rPr lang="cs-CZ" sz="3000" dirty="0"/>
              <a:t>Prostřednictvím systému škola zasílá pozvánku k jednotným přijímacím zkouškám, pozvánku ke školní přijímací zkoušce a další informace – nemusíte čekat na doručení poštou – informace se dozvíte ihned.</a:t>
            </a:r>
          </a:p>
        </p:txBody>
      </p:sp>
      <p:sp>
        <p:nvSpPr>
          <p:cNvPr id="25" name="Nadpis 1">
            <a:extLst>
              <a:ext uri="{FF2B5EF4-FFF2-40B4-BE49-F238E27FC236}">
                <a16:creationId xmlns:a16="http://schemas.microsoft.com/office/drawing/2014/main" id="{2B10B218-0A6A-E1C1-CD3F-5D56946D0898}"/>
              </a:ext>
            </a:extLst>
          </p:cNvPr>
          <p:cNvSpPr txBox="1">
            <a:spLocks/>
          </p:cNvSpPr>
          <p:nvPr/>
        </p:nvSpPr>
        <p:spPr>
          <a:xfrm>
            <a:off x="1557066" y="-1728426"/>
            <a:ext cx="10120223" cy="11876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a:t>Jak podat přihlášku?</a:t>
            </a:r>
            <a:endParaRPr lang="cs-CZ" dirty="0"/>
          </a:p>
        </p:txBody>
      </p:sp>
    </p:spTree>
    <p:extLst>
      <p:ext uri="{BB962C8B-B14F-4D97-AF65-F5344CB8AC3E}">
        <p14:creationId xmlns:p14="http://schemas.microsoft.com/office/powerpoint/2010/main" val="6189054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Obrázek 56">
            <a:extLst>
              <a:ext uri="{FF2B5EF4-FFF2-40B4-BE49-F238E27FC236}">
                <a16:creationId xmlns:a16="http://schemas.microsoft.com/office/drawing/2014/main" id="{54E04001-5A80-D25A-60BB-4178D55E6C63}"/>
              </a:ext>
            </a:extLst>
          </p:cNvPr>
          <p:cNvPicPr>
            <a:picLocks noChangeAspect="1"/>
          </p:cNvPicPr>
          <p:nvPr/>
        </p:nvPicPr>
        <p:blipFill>
          <a:blip r:embed="rId2">
            <a:alphaModFix amt="50000"/>
          </a:blip>
          <a:stretch>
            <a:fillRect/>
          </a:stretch>
        </p:blipFill>
        <p:spPr>
          <a:xfrm>
            <a:off x="4042707" y="2123225"/>
            <a:ext cx="8001000" cy="4095750"/>
          </a:xfrm>
          <a:prstGeom prst="rect">
            <a:avLst/>
          </a:prstGeom>
        </p:spPr>
      </p:pic>
      <p:sp>
        <p:nvSpPr>
          <p:cNvPr id="2" name="Nadpis 1">
            <a:extLst>
              <a:ext uri="{FF2B5EF4-FFF2-40B4-BE49-F238E27FC236}">
                <a16:creationId xmlns:a16="http://schemas.microsoft.com/office/drawing/2014/main" id="{6855505F-543F-AEF3-21C5-E2F787DE5D4F}"/>
              </a:ext>
            </a:extLst>
          </p:cNvPr>
          <p:cNvSpPr>
            <a:spLocks noGrp="1"/>
          </p:cNvSpPr>
          <p:nvPr>
            <p:ph type="title"/>
          </p:nvPr>
        </p:nvSpPr>
        <p:spPr/>
        <p:txBody>
          <a:bodyPr/>
          <a:lstStyle/>
          <a:p>
            <a:r>
              <a:rPr lang="cs-CZ" dirty="0"/>
              <a:t>Povinné přílohy</a:t>
            </a:r>
          </a:p>
        </p:txBody>
      </p:sp>
      <p:sp>
        <p:nvSpPr>
          <p:cNvPr id="4" name="Zástupný symbol pro číslo snímku 3">
            <a:extLst>
              <a:ext uri="{FF2B5EF4-FFF2-40B4-BE49-F238E27FC236}">
                <a16:creationId xmlns:a16="http://schemas.microsoft.com/office/drawing/2014/main" id="{8B1BFA9B-3C55-5F6C-B793-9F8902618494}"/>
              </a:ext>
            </a:extLst>
          </p:cNvPr>
          <p:cNvSpPr>
            <a:spLocks noGrp="1"/>
          </p:cNvSpPr>
          <p:nvPr>
            <p:ph type="sldNum" sz="quarter" idx="12"/>
          </p:nvPr>
        </p:nvSpPr>
        <p:spPr/>
        <p:txBody>
          <a:bodyPr/>
          <a:lstStyle/>
          <a:p>
            <a:fld id="{FBB2B0D3-5362-4370-A1AB-3649A94679DA}" type="slidenum">
              <a:rPr lang="sk-SK" smtClean="0"/>
              <a:pPr/>
              <a:t>13</a:t>
            </a:fld>
            <a:endParaRPr lang="sk-SK" dirty="0"/>
          </a:p>
        </p:txBody>
      </p:sp>
      <p:sp>
        <p:nvSpPr>
          <p:cNvPr id="6" name="TextovéPole 5">
            <a:extLst>
              <a:ext uri="{FF2B5EF4-FFF2-40B4-BE49-F238E27FC236}">
                <a16:creationId xmlns:a16="http://schemas.microsoft.com/office/drawing/2014/main" id="{CF8CEE54-625A-1448-81D5-3DA987419ED5}"/>
              </a:ext>
            </a:extLst>
          </p:cNvPr>
          <p:cNvSpPr txBox="1"/>
          <p:nvPr/>
        </p:nvSpPr>
        <p:spPr>
          <a:xfrm>
            <a:off x="4626526" y="15749703"/>
            <a:ext cx="7889630" cy="1477328"/>
          </a:xfrm>
          <a:prstGeom prst="rect">
            <a:avLst/>
          </a:prstGeom>
          <a:noFill/>
        </p:spPr>
        <p:txBody>
          <a:bodyPr wrap="square">
            <a:spAutoFit/>
          </a:bodyPr>
          <a:lstStyle/>
          <a:p>
            <a:r>
              <a:rPr lang="cs-CZ" sz="3000" dirty="0"/>
              <a:t>Formuláře dostupné na: </a:t>
            </a:r>
            <a:r>
              <a:rPr lang="cs-CZ" sz="3000" dirty="0">
                <a:hlinkClick r:id="rId3"/>
              </a:rPr>
              <a:t>https://www.prihlaskynastredni.cz/rodice-zaci.html</a:t>
            </a:r>
            <a:r>
              <a:rPr lang="cs-CZ" sz="3000" dirty="0"/>
              <a:t> </a:t>
            </a:r>
          </a:p>
        </p:txBody>
      </p:sp>
      <p:sp>
        <p:nvSpPr>
          <p:cNvPr id="9" name="TextovéPole 8">
            <a:extLst>
              <a:ext uri="{FF2B5EF4-FFF2-40B4-BE49-F238E27FC236}">
                <a16:creationId xmlns:a16="http://schemas.microsoft.com/office/drawing/2014/main" id="{DA794062-384F-E56F-B9F7-AB278D8BF8F9}"/>
              </a:ext>
            </a:extLst>
          </p:cNvPr>
          <p:cNvSpPr txBox="1"/>
          <p:nvPr/>
        </p:nvSpPr>
        <p:spPr>
          <a:xfrm>
            <a:off x="4626526" y="2567941"/>
            <a:ext cx="7558637" cy="3323987"/>
          </a:xfrm>
          <a:prstGeom prst="rect">
            <a:avLst/>
          </a:prstGeom>
          <a:noFill/>
        </p:spPr>
        <p:txBody>
          <a:bodyPr wrap="square">
            <a:spAutoFit/>
          </a:bodyPr>
          <a:lstStyle/>
          <a:p>
            <a:r>
              <a:rPr lang="cs-CZ" sz="3200" b="1" dirty="0"/>
              <a:t>Lékařský posudek </a:t>
            </a:r>
            <a:r>
              <a:rPr lang="cs-CZ" sz="3000" dirty="0"/>
              <a:t>– na naší škole povinné pro všechny obory.</a:t>
            </a:r>
          </a:p>
          <a:p>
            <a:pPr lvl="1"/>
            <a:r>
              <a:rPr lang="cs-CZ" sz="3000" dirty="0"/>
              <a:t>Nepodcenit lhůtu, kterou má lékař na vypracování posudku.</a:t>
            </a:r>
          </a:p>
          <a:p>
            <a:pPr lvl="1"/>
            <a:r>
              <a:rPr lang="cs-CZ" sz="3000" dirty="0"/>
              <a:t>V posudku musí být uvedeny všechny kódy a názvy oborů, na které se uchazeč hlásí.</a:t>
            </a:r>
          </a:p>
        </p:txBody>
      </p:sp>
      <p:sp>
        <p:nvSpPr>
          <p:cNvPr id="20" name="TextovéPole 19">
            <a:extLst>
              <a:ext uri="{FF2B5EF4-FFF2-40B4-BE49-F238E27FC236}">
                <a16:creationId xmlns:a16="http://schemas.microsoft.com/office/drawing/2014/main" id="{2BBEB7F9-CC5A-4DE9-0262-ACD6651A877B}"/>
              </a:ext>
            </a:extLst>
          </p:cNvPr>
          <p:cNvSpPr txBox="1"/>
          <p:nvPr/>
        </p:nvSpPr>
        <p:spPr>
          <a:xfrm>
            <a:off x="4626527" y="6399281"/>
            <a:ext cx="7558636" cy="1015663"/>
          </a:xfrm>
          <a:prstGeom prst="rect">
            <a:avLst/>
          </a:prstGeom>
          <a:noFill/>
        </p:spPr>
        <p:txBody>
          <a:bodyPr wrap="square">
            <a:spAutoFit/>
          </a:bodyPr>
          <a:lstStyle/>
          <a:p>
            <a:r>
              <a:rPr lang="cs-CZ" sz="3000" b="1" dirty="0"/>
              <a:t>Hodnocení na vysvědčení z předchozího vzdělávání.</a:t>
            </a:r>
            <a:endParaRPr lang="cs-CZ" sz="3000" dirty="0"/>
          </a:p>
        </p:txBody>
      </p:sp>
      <p:sp>
        <p:nvSpPr>
          <p:cNvPr id="27" name="TextovéPole 26">
            <a:extLst>
              <a:ext uri="{FF2B5EF4-FFF2-40B4-BE49-F238E27FC236}">
                <a16:creationId xmlns:a16="http://schemas.microsoft.com/office/drawing/2014/main" id="{0C44D922-AC4A-D2C0-B602-A80681EEC955}"/>
              </a:ext>
            </a:extLst>
          </p:cNvPr>
          <p:cNvSpPr txBox="1"/>
          <p:nvPr/>
        </p:nvSpPr>
        <p:spPr>
          <a:xfrm>
            <a:off x="4633362" y="7710654"/>
            <a:ext cx="7558638" cy="1477328"/>
          </a:xfrm>
          <a:prstGeom prst="rect">
            <a:avLst/>
          </a:prstGeom>
          <a:noFill/>
        </p:spPr>
        <p:txBody>
          <a:bodyPr wrap="square">
            <a:spAutoFit/>
          </a:bodyPr>
          <a:lstStyle/>
          <a:p>
            <a:r>
              <a:rPr lang="cs-CZ" sz="3000" b="1" dirty="0"/>
              <a:t>Převod slovního hodnocení do klasifikace </a:t>
            </a:r>
            <a:r>
              <a:rPr lang="cs-CZ" sz="3000" dirty="0"/>
              <a:t>– pouze v případě, že ZŠ používala slovní hodnocení.</a:t>
            </a:r>
          </a:p>
        </p:txBody>
      </p:sp>
      <p:sp>
        <p:nvSpPr>
          <p:cNvPr id="31" name="TextovéPole 30">
            <a:extLst>
              <a:ext uri="{FF2B5EF4-FFF2-40B4-BE49-F238E27FC236}">
                <a16:creationId xmlns:a16="http://schemas.microsoft.com/office/drawing/2014/main" id="{068E9788-2CDD-A4EC-7BDC-4D7C0BB4C66F}"/>
              </a:ext>
            </a:extLst>
          </p:cNvPr>
          <p:cNvSpPr txBox="1"/>
          <p:nvPr/>
        </p:nvSpPr>
        <p:spPr>
          <a:xfrm>
            <a:off x="4626526" y="9362835"/>
            <a:ext cx="7565474" cy="1938992"/>
          </a:xfrm>
          <a:prstGeom prst="rect">
            <a:avLst/>
          </a:prstGeom>
          <a:noFill/>
        </p:spPr>
        <p:txBody>
          <a:bodyPr wrap="square">
            <a:spAutoFit/>
          </a:bodyPr>
          <a:lstStyle/>
          <a:p>
            <a:r>
              <a:rPr lang="cs-CZ" sz="3000" b="1" dirty="0"/>
              <a:t>Doporučení školského poradenského zařízení </a:t>
            </a:r>
            <a:r>
              <a:rPr lang="cs-CZ" sz="3000" dirty="0"/>
              <a:t>– pouze pro uchazeče, kteří mají doporučení pro uzpůsobení podmínek JPZ.</a:t>
            </a:r>
          </a:p>
        </p:txBody>
      </p:sp>
      <p:sp>
        <p:nvSpPr>
          <p:cNvPr id="35" name="TextovéPole 34">
            <a:extLst>
              <a:ext uri="{FF2B5EF4-FFF2-40B4-BE49-F238E27FC236}">
                <a16:creationId xmlns:a16="http://schemas.microsoft.com/office/drawing/2014/main" id="{CBBF9666-E625-8181-0428-75B685B9A9CE}"/>
              </a:ext>
            </a:extLst>
          </p:cNvPr>
          <p:cNvSpPr txBox="1"/>
          <p:nvPr/>
        </p:nvSpPr>
        <p:spPr>
          <a:xfrm>
            <a:off x="4626526" y="11309775"/>
            <a:ext cx="7565474" cy="2862322"/>
          </a:xfrm>
          <a:prstGeom prst="rect">
            <a:avLst/>
          </a:prstGeom>
          <a:noFill/>
        </p:spPr>
        <p:txBody>
          <a:bodyPr wrap="square">
            <a:spAutoFit/>
          </a:bodyPr>
          <a:lstStyle/>
          <a:p>
            <a:r>
              <a:rPr lang="cs-CZ" sz="3000" b="1" dirty="0"/>
              <a:t>Stanovisko společnosti SCANIA – </a:t>
            </a:r>
            <a:r>
              <a:rPr lang="cs-CZ" sz="3000" dirty="0"/>
              <a:t>pouze pro uchazeče zaměření </a:t>
            </a:r>
            <a:r>
              <a:rPr lang="cs-CZ" sz="3000" b="1" dirty="0"/>
              <a:t>Mechanik nákladních vozidel a autobusů SCANIA</a:t>
            </a:r>
          </a:p>
          <a:p>
            <a:r>
              <a:rPr lang="cs-CZ" sz="3000" dirty="0"/>
              <a:t>Všechny přílohy se naskenují či vyfotí a nahrají do systému.</a:t>
            </a:r>
          </a:p>
        </p:txBody>
      </p:sp>
      <p:sp>
        <p:nvSpPr>
          <p:cNvPr id="40" name="TextovéPole 39">
            <a:extLst>
              <a:ext uri="{FF2B5EF4-FFF2-40B4-BE49-F238E27FC236}">
                <a16:creationId xmlns:a16="http://schemas.microsoft.com/office/drawing/2014/main" id="{C9DD3B73-B3C9-8E2D-9E95-BCB78CFEE242}"/>
              </a:ext>
            </a:extLst>
          </p:cNvPr>
          <p:cNvSpPr txBox="1"/>
          <p:nvPr/>
        </p:nvSpPr>
        <p:spPr>
          <a:xfrm>
            <a:off x="4633362" y="14222236"/>
            <a:ext cx="7565474" cy="1477328"/>
          </a:xfrm>
          <a:prstGeom prst="rect">
            <a:avLst/>
          </a:prstGeom>
          <a:noFill/>
        </p:spPr>
        <p:txBody>
          <a:bodyPr wrap="square">
            <a:spAutoFit/>
          </a:bodyPr>
          <a:lstStyle/>
          <a:p>
            <a:r>
              <a:rPr lang="cs-CZ" sz="3000" dirty="0"/>
              <a:t>Všechny formuláře stačí mít pouze v jednom originálu. Nahrají se do systému pro všechny 3 školy!</a:t>
            </a:r>
          </a:p>
        </p:txBody>
      </p:sp>
      <p:grpSp>
        <p:nvGrpSpPr>
          <p:cNvPr id="56" name="Skupina 55">
            <a:extLst>
              <a:ext uri="{FF2B5EF4-FFF2-40B4-BE49-F238E27FC236}">
                <a16:creationId xmlns:a16="http://schemas.microsoft.com/office/drawing/2014/main" id="{326C735F-3818-F4BC-BC6C-F8ACEFCE07C2}"/>
              </a:ext>
            </a:extLst>
          </p:cNvPr>
          <p:cNvGrpSpPr/>
          <p:nvPr/>
        </p:nvGrpSpPr>
        <p:grpSpPr>
          <a:xfrm>
            <a:off x="-3130347" y="790105"/>
            <a:ext cx="7771249" cy="7366119"/>
            <a:chOff x="-3137887" y="1112018"/>
            <a:chExt cx="7771249" cy="7366119"/>
          </a:xfrm>
        </p:grpSpPr>
        <p:sp>
          <p:nvSpPr>
            <p:cNvPr id="17" name="Ovál 16">
              <a:extLst>
                <a:ext uri="{FF2B5EF4-FFF2-40B4-BE49-F238E27FC236}">
                  <a16:creationId xmlns:a16="http://schemas.microsoft.com/office/drawing/2014/main" id="{8D0B2A34-3380-1E3E-5139-3832FC8B6942}"/>
                </a:ext>
              </a:extLst>
            </p:cNvPr>
            <p:cNvSpPr/>
            <p:nvPr/>
          </p:nvSpPr>
          <p:spPr>
            <a:xfrm rot="3093408">
              <a:off x="-2328530" y="1626762"/>
              <a:ext cx="6279776" cy="6279776"/>
            </a:xfrm>
            <a:prstGeom prst="ellipse">
              <a:avLst/>
            </a:prstGeom>
            <a:solidFill>
              <a:srgbClr val="C7C7C7"/>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2" name="Grafický objekt 21" descr="Stetoskop se souvislou výplní">
              <a:extLst>
                <a:ext uri="{FF2B5EF4-FFF2-40B4-BE49-F238E27FC236}">
                  <a16:creationId xmlns:a16="http://schemas.microsoft.com/office/drawing/2014/main" id="{6F957586-E309-B8FD-4EFA-87A6F5A129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10174" y="3678750"/>
              <a:ext cx="1723188" cy="1723188"/>
            </a:xfrm>
            <a:prstGeom prst="rect">
              <a:avLst/>
            </a:prstGeom>
          </p:spPr>
        </p:pic>
        <p:pic>
          <p:nvPicPr>
            <p:cNvPr id="44" name="Grafický objekt 43" descr="Svitek se souvislou výplní">
              <a:extLst>
                <a:ext uri="{FF2B5EF4-FFF2-40B4-BE49-F238E27FC236}">
                  <a16:creationId xmlns:a16="http://schemas.microsoft.com/office/drawing/2014/main" id="{790E1662-D606-5662-5F35-7B5E2B2694D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602178">
              <a:off x="2056705" y="5965667"/>
              <a:ext cx="1685238" cy="1685238"/>
            </a:xfrm>
            <a:prstGeom prst="rect">
              <a:avLst/>
            </a:prstGeom>
          </p:spPr>
        </p:pic>
        <p:pic>
          <p:nvPicPr>
            <p:cNvPr id="46" name="Grafický objekt 45" descr="Odznak 1 se souvislou výplní">
              <a:extLst>
                <a:ext uri="{FF2B5EF4-FFF2-40B4-BE49-F238E27FC236}">
                  <a16:creationId xmlns:a16="http://schemas.microsoft.com/office/drawing/2014/main" id="{037ED735-9C9A-128F-E2B5-E94EC1AC19F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400000">
              <a:off x="43875" y="6943170"/>
              <a:ext cx="1534967" cy="1534967"/>
            </a:xfrm>
            <a:prstGeom prst="rect">
              <a:avLst/>
            </a:prstGeom>
          </p:spPr>
        </p:pic>
        <p:pic>
          <p:nvPicPr>
            <p:cNvPr id="48" name="Grafický objekt 47" descr="Školní budova se souvislou výplní">
              <a:extLst>
                <a:ext uri="{FF2B5EF4-FFF2-40B4-BE49-F238E27FC236}">
                  <a16:creationId xmlns:a16="http://schemas.microsoft.com/office/drawing/2014/main" id="{4D7876FC-2995-8474-4C02-169E64C8F1E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8683707">
              <a:off x="-2328557" y="5954630"/>
              <a:ext cx="1713766" cy="1713766"/>
            </a:xfrm>
            <a:prstGeom prst="rect">
              <a:avLst/>
            </a:prstGeom>
          </p:spPr>
        </p:pic>
        <p:pic>
          <p:nvPicPr>
            <p:cNvPr id="50" name="Grafický objekt 49" descr="Nákladní vůz se souvislou výplní">
              <a:extLst>
                <a:ext uri="{FF2B5EF4-FFF2-40B4-BE49-F238E27FC236}">
                  <a16:creationId xmlns:a16="http://schemas.microsoft.com/office/drawing/2014/main" id="{3EA88A19-207E-EED0-9AED-3F1E444BA23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0800000">
              <a:off x="-3137887" y="3942563"/>
              <a:ext cx="1604071" cy="1604071"/>
            </a:xfrm>
            <a:prstGeom prst="rect">
              <a:avLst/>
            </a:prstGeom>
          </p:spPr>
        </p:pic>
        <p:pic>
          <p:nvPicPr>
            <p:cNvPr id="52" name="Grafický objekt 51" descr="Fotoaparát se souvislou výplní">
              <a:extLst>
                <a:ext uri="{FF2B5EF4-FFF2-40B4-BE49-F238E27FC236}">
                  <a16:creationId xmlns:a16="http://schemas.microsoft.com/office/drawing/2014/main" id="{57CDEC8B-AC2A-5939-2742-5136586EF1A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3037151">
              <a:off x="-2312668" y="2290319"/>
              <a:ext cx="1604072" cy="1604072"/>
            </a:xfrm>
            <a:prstGeom prst="rect">
              <a:avLst/>
            </a:prstGeom>
          </p:spPr>
        </p:pic>
        <p:pic>
          <p:nvPicPr>
            <p:cNvPr id="53" name="Grafický objekt 52" descr="Odznak 1 se souvislou výplní">
              <a:extLst>
                <a:ext uri="{FF2B5EF4-FFF2-40B4-BE49-F238E27FC236}">
                  <a16:creationId xmlns:a16="http://schemas.microsoft.com/office/drawing/2014/main" id="{43F55639-CEF2-6B8A-F465-025AE430C84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6200000">
              <a:off x="-366621" y="1112018"/>
              <a:ext cx="1534967" cy="1534967"/>
            </a:xfrm>
            <a:prstGeom prst="rect">
              <a:avLst/>
            </a:prstGeom>
          </p:spPr>
        </p:pic>
        <p:pic>
          <p:nvPicPr>
            <p:cNvPr id="55" name="Grafický objekt 54" descr="Internet se souvislou výplní">
              <a:extLst>
                <a:ext uri="{FF2B5EF4-FFF2-40B4-BE49-F238E27FC236}">
                  <a16:creationId xmlns:a16="http://schemas.microsoft.com/office/drawing/2014/main" id="{FAE8AB07-D635-B6B1-37A6-58F14500037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19152824">
              <a:off x="1769739" y="1578996"/>
              <a:ext cx="1698788" cy="1698788"/>
            </a:xfrm>
            <a:prstGeom prst="rect">
              <a:avLst/>
            </a:prstGeom>
          </p:spPr>
        </p:pic>
      </p:grpSp>
      <p:pic>
        <p:nvPicPr>
          <p:cNvPr id="3" name="Zástupný obsah 5">
            <a:extLst>
              <a:ext uri="{FF2B5EF4-FFF2-40B4-BE49-F238E27FC236}">
                <a16:creationId xmlns:a16="http://schemas.microsoft.com/office/drawing/2014/main" id="{493CD49B-78FB-2C77-BBA1-A098E9E87629}"/>
              </a:ext>
            </a:extLst>
          </p:cNvPr>
          <p:cNvPicPr>
            <a:picLocks noGrp="1" noChangeAspect="1"/>
          </p:cNvPicPr>
          <p:nvPr>
            <p:ph idx="1"/>
          </p:nvPr>
        </p:nvPicPr>
        <p:blipFill>
          <a:blip r:embed="rId18"/>
          <a:srcRect b="30394"/>
          <a:stretch/>
        </p:blipFill>
        <p:spPr>
          <a:xfrm>
            <a:off x="13260939" y="464386"/>
            <a:ext cx="6418005" cy="6478042"/>
          </a:xfrm>
        </p:spPr>
      </p:pic>
      <p:pic>
        <p:nvPicPr>
          <p:cNvPr id="5" name="Zástupný obsah 5">
            <a:extLst>
              <a:ext uri="{FF2B5EF4-FFF2-40B4-BE49-F238E27FC236}">
                <a16:creationId xmlns:a16="http://schemas.microsoft.com/office/drawing/2014/main" id="{903441F5-09B9-3D71-80EF-FA5EA269048C}"/>
              </a:ext>
            </a:extLst>
          </p:cNvPr>
          <p:cNvPicPr>
            <a:picLocks noChangeAspect="1"/>
          </p:cNvPicPr>
          <p:nvPr/>
        </p:nvPicPr>
        <p:blipFill>
          <a:blip r:embed="rId18"/>
          <a:srcRect t="70134"/>
          <a:stretch/>
        </p:blipFill>
        <p:spPr>
          <a:xfrm>
            <a:off x="18981896" y="2173707"/>
            <a:ext cx="5932351" cy="2569203"/>
          </a:xfrm>
          <a:prstGeom prst="rect">
            <a:avLst/>
          </a:prstGeom>
        </p:spPr>
      </p:pic>
    </p:spTree>
    <p:extLst>
      <p:ext uri="{BB962C8B-B14F-4D97-AF65-F5344CB8AC3E}">
        <p14:creationId xmlns:p14="http://schemas.microsoft.com/office/powerpoint/2010/main" val="2805821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Obrázek 56">
            <a:extLst>
              <a:ext uri="{FF2B5EF4-FFF2-40B4-BE49-F238E27FC236}">
                <a16:creationId xmlns:a16="http://schemas.microsoft.com/office/drawing/2014/main" id="{54E04001-5A80-D25A-60BB-4178D55E6C63}"/>
              </a:ext>
            </a:extLst>
          </p:cNvPr>
          <p:cNvPicPr>
            <a:picLocks noChangeAspect="1"/>
          </p:cNvPicPr>
          <p:nvPr/>
        </p:nvPicPr>
        <p:blipFill>
          <a:blip r:embed="rId2">
            <a:alphaModFix amt="50000"/>
          </a:blip>
          <a:stretch>
            <a:fillRect/>
          </a:stretch>
        </p:blipFill>
        <p:spPr>
          <a:xfrm>
            <a:off x="4042707" y="2123225"/>
            <a:ext cx="8001000" cy="4095750"/>
          </a:xfrm>
          <a:prstGeom prst="rect">
            <a:avLst/>
          </a:prstGeom>
        </p:spPr>
      </p:pic>
      <p:sp>
        <p:nvSpPr>
          <p:cNvPr id="2" name="Nadpis 1">
            <a:extLst>
              <a:ext uri="{FF2B5EF4-FFF2-40B4-BE49-F238E27FC236}">
                <a16:creationId xmlns:a16="http://schemas.microsoft.com/office/drawing/2014/main" id="{6855505F-543F-AEF3-21C5-E2F787DE5D4F}"/>
              </a:ext>
            </a:extLst>
          </p:cNvPr>
          <p:cNvSpPr>
            <a:spLocks noGrp="1"/>
          </p:cNvSpPr>
          <p:nvPr>
            <p:ph type="title"/>
          </p:nvPr>
        </p:nvSpPr>
        <p:spPr/>
        <p:txBody>
          <a:bodyPr/>
          <a:lstStyle/>
          <a:p>
            <a:r>
              <a:rPr lang="cs-CZ" dirty="0"/>
              <a:t>Povinné přílohy</a:t>
            </a:r>
          </a:p>
        </p:txBody>
      </p:sp>
      <p:sp>
        <p:nvSpPr>
          <p:cNvPr id="4" name="Zástupný symbol pro číslo snímku 3">
            <a:extLst>
              <a:ext uri="{FF2B5EF4-FFF2-40B4-BE49-F238E27FC236}">
                <a16:creationId xmlns:a16="http://schemas.microsoft.com/office/drawing/2014/main" id="{8B1BFA9B-3C55-5F6C-B793-9F8902618494}"/>
              </a:ext>
            </a:extLst>
          </p:cNvPr>
          <p:cNvSpPr>
            <a:spLocks noGrp="1"/>
          </p:cNvSpPr>
          <p:nvPr>
            <p:ph type="sldNum" sz="quarter" idx="12"/>
          </p:nvPr>
        </p:nvSpPr>
        <p:spPr/>
        <p:txBody>
          <a:bodyPr/>
          <a:lstStyle/>
          <a:p>
            <a:fld id="{FBB2B0D3-5362-4370-A1AB-3649A94679DA}" type="slidenum">
              <a:rPr lang="sk-SK" smtClean="0"/>
              <a:pPr/>
              <a:t>14</a:t>
            </a:fld>
            <a:endParaRPr lang="sk-SK" dirty="0"/>
          </a:p>
        </p:txBody>
      </p:sp>
      <p:sp>
        <p:nvSpPr>
          <p:cNvPr id="6" name="TextovéPole 5">
            <a:extLst>
              <a:ext uri="{FF2B5EF4-FFF2-40B4-BE49-F238E27FC236}">
                <a16:creationId xmlns:a16="http://schemas.microsoft.com/office/drawing/2014/main" id="{CF8CEE54-625A-1448-81D5-3DA987419ED5}"/>
              </a:ext>
            </a:extLst>
          </p:cNvPr>
          <p:cNvSpPr txBox="1"/>
          <p:nvPr/>
        </p:nvSpPr>
        <p:spPr>
          <a:xfrm>
            <a:off x="4626526" y="15749703"/>
            <a:ext cx="7889630" cy="1477328"/>
          </a:xfrm>
          <a:prstGeom prst="rect">
            <a:avLst/>
          </a:prstGeom>
          <a:noFill/>
        </p:spPr>
        <p:txBody>
          <a:bodyPr wrap="square">
            <a:spAutoFit/>
          </a:bodyPr>
          <a:lstStyle/>
          <a:p>
            <a:r>
              <a:rPr lang="cs-CZ" sz="3000" dirty="0"/>
              <a:t>Formuláře dostupné na: </a:t>
            </a:r>
            <a:r>
              <a:rPr lang="cs-CZ" sz="3000" dirty="0">
                <a:hlinkClick r:id="rId3"/>
              </a:rPr>
              <a:t>https://www.prihlaskynastredni.cz/rodice-zaci.html</a:t>
            </a:r>
            <a:r>
              <a:rPr lang="cs-CZ" sz="3000" dirty="0"/>
              <a:t> </a:t>
            </a:r>
          </a:p>
        </p:txBody>
      </p:sp>
      <p:sp>
        <p:nvSpPr>
          <p:cNvPr id="9" name="TextovéPole 8">
            <a:extLst>
              <a:ext uri="{FF2B5EF4-FFF2-40B4-BE49-F238E27FC236}">
                <a16:creationId xmlns:a16="http://schemas.microsoft.com/office/drawing/2014/main" id="{DA794062-384F-E56F-B9F7-AB278D8BF8F9}"/>
              </a:ext>
            </a:extLst>
          </p:cNvPr>
          <p:cNvSpPr txBox="1"/>
          <p:nvPr/>
        </p:nvSpPr>
        <p:spPr>
          <a:xfrm>
            <a:off x="4626526" y="2567941"/>
            <a:ext cx="7558637" cy="3323987"/>
          </a:xfrm>
          <a:prstGeom prst="rect">
            <a:avLst/>
          </a:prstGeom>
          <a:noFill/>
        </p:spPr>
        <p:txBody>
          <a:bodyPr wrap="square">
            <a:spAutoFit/>
          </a:bodyPr>
          <a:lstStyle/>
          <a:p>
            <a:r>
              <a:rPr lang="cs-CZ" sz="3200" b="1" dirty="0"/>
              <a:t>Lékařský posudek </a:t>
            </a:r>
            <a:r>
              <a:rPr lang="cs-CZ" sz="3000" dirty="0"/>
              <a:t>– na naší škole povinné pro všechny obory.</a:t>
            </a:r>
          </a:p>
          <a:p>
            <a:pPr lvl="1"/>
            <a:r>
              <a:rPr lang="cs-CZ" sz="3000" dirty="0"/>
              <a:t>Nepodcenit lhůtu, kterou má lékař na vypracování posudku.</a:t>
            </a:r>
          </a:p>
          <a:p>
            <a:pPr lvl="1"/>
            <a:r>
              <a:rPr lang="cs-CZ" sz="3000" dirty="0"/>
              <a:t>V posudku musí být uvedeny všechny kódy a názvy oborů, na které se uchazeč hlásí.</a:t>
            </a:r>
          </a:p>
        </p:txBody>
      </p:sp>
      <p:sp>
        <p:nvSpPr>
          <p:cNvPr id="27" name="TextovéPole 26">
            <a:extLst>
              <a:ext uri="{FF2B5EF4-FFF2-40B4-BE49-F238E27FC236}">
                <a16:creationId xmlns:a16="http://schemas.microsoft.com/office/drawing/2014/main" id="{0C44D922-AC4A-D2C0-B602-A80681EEC955}"/>
              </a:ext>
            </a:extLst>
          </p:cNvPr>
          <p:cNvSpPr txBox="1"/>
          <p:nvPr/>
        </p:nvSpPr>
        <p:spPr>
          <a:xfrm>
            <a:off x="4633362" y="7710654"/>
            <a:ext cx="7558638" cy="1477328"/>
          </a:xfrm>
          <a:prstGeom prst="rect">
            <a:avLst/>
          </a:prstGeom>
          <a:noFill/>
        </p:spPr>
        <p:txBody>
          <a:bodyPr wrap="square">
            <a:spAutoFit/>
          </a:bodyPr>
          <a:lstStyle/>
          <a:p>
            <a:r>
              <a:rPr lang="cs-CZ" sz="3000" b="1" dirty="0"/>
              <a:t>Převod slovního hodnocení do klasifikace </a:t>
            </a:r>
            <a:r>
              <a:rPr lang="cs-CZ" sz="3000" dirty="0"/>
              <a:t>– pouze v případě, že ZŠ používala slovní hodnocení.</a:t>
            </a:r>
          </a:p>
        </p:txBody>
      </p:sp>
      <p:sp>
        <p:nvSpPr>
          <p:cNvPr id="31" name="TextovéPole 30">
            <a:extLst>
              <a:ext uri="{FF2B5EF4-FFF2-40B4-BE49-F238E27FC236}">
                <a16:creationId xmlns:a16="http://schemas.microsoft.com/office/drawing/2014/main" id="{068E9788-2CDD-A4EC-7BDC-4D7C0BB4C66F}"/>
              </a:ext>
            </a:extLst>
          </p:cNvPr>
          <p:cNvSpPr txBox="1"/>
          <p:nvPr/>
        </p:nvSpPr>
        <p:spPr>
          <a:xfrm>
            <a:off x="4626526" y="9362835"/>
            <a:ext cx="7565474" cy="1938992"/>
          </a:xfrm>
          <a:prstGeom prst="rect">
            <a:avLst/>
          </a:prstGeom>
          <a:noFill/>
        </p:spPr>
        <p:txBody>
          <a:bodyPr wrap="square">
            <a:spAutoFit/>
          </a:bodyPr>
          <a:lstStyle/>
          <a:p>
            <a:r>
              <a:rPr lang="cs-CZ" sz="3000" b="1" dirty="0"/>
              <a:t>Doporučení školského poradenského zařízení </a:t>
            </a:r>
            <a:r>
              <a:rPr lang="cs-CZ" sz="3000" dirty="0"/>
              <a:t>– pouze pro uchazeče, kteří mají doporučení pro uzpůsobení podmínek JPZ.</a:t>
            </a:r>
          </a:p>
        </p:txBody>
      </p:sp>
      <p:sp>
        <p:nvSpPr>
          <p:cNvPr id="35" name="TextovéPole 34">
            <a:extLst>
              <a:ext uri="{FF2B5EF4-FFF2-40B4-BE49-F238E27FC236}">
                <a16:creationId xmlns:a16="http://schemas.microsoft.com/office/drawing/2014/main" id="{CBBF9666-E625-8181-0428-75B685B9A9CE}"/>
              </a:ext>
            </a:extLst>
          </p:cNvPr>
          <p:cNvSpPr txBox="1"/>
          <p:nvPr/>
        </p:nvSpPr>
        <p:spPr>
          <a:xfrm>
            <a:off x="4626526" y="11309775"/>
            <a:ext cx="7565474" cy="2862322"/>
          </a:xfrm>
          <a:prstGeom prst="rect">
            <a:avLst/>
          </a:prstGeom>
          <a:noFill/>
        </p:spPr>
        <p:txBody>
          <a:bodyPr wrap="square">
            <a:spAutoFit/>
          </a:bodyPr>
          <a:lstStyle/>
          <a:p>
            <a:r>
              <a:rPr lang="cs-CZ" sz="3000" b="1" dirty="0"/>
              <a:t>Stanovisko společnosti SCANIA – </a:t>
            </a:r>
            <a:r>
              <a:rPr lang="cs-CZ" sz="3000" dirty="0"/>
              <a:t>pouze pro uchazeče zaměření </a:t>
            </a:r>
            <a:r>
              <a:rPr lang="cs-CZ" sz="3000" b="1" dirty="0"/>
              <a:t>Mechanik nákladních vozidel a autobusů SCANIA</a:t>
            </a:r>
          </a:p>
          <a:p>
            <a:r>
              <a:rPr lang="cs-CZ" sz="3000" dirty="0"/>
              <a:t>Všechny přílohy se naskenují či vyfotí a nahrají do systému.</a:t>
            </a:r>
          </a:p>
        </p:txBody>
      </p:sp>
      <p:sp>
        <p:nvSpPr>
          <p:cNvPr id="40" name="TextovéPole 39">
            <a:extLst>
              <a:ext uri="{FF2B5EF4-FFF2-40B4-BE49-F238E27FC236}">
                <a16:creationId xmlns:a16="http://schemas.microsoft.com/office/drawing/2014/main" id="{C9DD3B73-B3C9-8E2D-9E95-BCB78CFEE242}"/>
              </a:ext>
            </a:extLst>
          </p:cNvPr>
          <p:cNvSpPr txBox="1"/>
          <p:nvPr/>
        </p:nvSpPr>
        <p:spPr>
          <a:xfrm>
            <a:off x="4633362" y="14222236"/>
            <a:ext cx="7565474" cy="1477328"/>
          </a:xfrm>
          <a:prstGeom prst="rect">
            <a:avLst/>
          </a:prstGeom>
          <a:noFill/>
        </p:spPr>
        <p:txBody>
          <a:bodyPr wrap="square">
            <a:spAutoFit/>
          </a:bodyPr>
          <a:lstStyle/>
          <a:p>
            <a:r>
              <a:rPr lang="cs-CZ" sz="3000" dirty="0"/>
              <a:t>Všechny formuláře stačí mít pouze v jednom originálu. Nahrají se do systému pro všechny 3 školy!</a:t>
            </a:r>
          </a:p>
        </p:txBody>
      </p:sp>
      <p:grpSp>
        <p:nvGrpSpPr>
          <p:cNvPr id="56" name="Skupina 55">
            <a:extLst>
              <a:ext uri="{FF2B5EF4-FFF2-40B4-BE49-F238E27FC236}">
                <a16:creationId xmlns:a16="http://schemas.microsoft.com/office/drawing/2014/main" id="{326C735F-3818-F4BC-BC6C-F8ACEFCE07C2}"/>
              </a:ext>
            </a:extLst>
          </p:cNvPr>
          <p:cNvGrpSpPr/>
          <p:nvPr/>
        </p:nvGrpSpPr>
        <p:grpSpPr>
          <a:xfrm>
            <a:off x="-3130347" y="790105"/>
            <a:ext cx="7771249" cy="7366119"/>
            <a:chOff x="-3137887" y="1112018"/>
            <a:chExt cx="7771249" cy="7366119"/>
          </a:xfrm>
        </p:grpSpPr>
        <p:sp>
          <p:nvSpPr>
            <p:cNvPr id="17" name="Ovál 16">
              <a:extLst>
                <a:ext uri="{FF2B5EF4-FFF2-40B4-BE49-F238E27FC236}">
                  <a16:creationId xmlns:a16="http://schemas.microsoft.com/office/drawing/2014/main" id="{8D0B2A34-3380-1E3E-5139-3832FC8B6942}"/>
                </a:ext>
              </a:extLst>
            </p:cNvPr>
            <p:cNvSpPr/>
            <p:nvPr/>
          </p:nvSpPr>
          <p:spPr>
            <a:xfrm rot="3093408">
              <a:off x="-2328530" y="1626762"/>
              <a:ext cx="6279776" cy="6279776"/>
            </a:xfrm>
            <a:prstGeom prst="ellipse">
              <a:avLst/>
            </a:prstGeom>
            <a:solidFill>
              <a:srgbClr val="C7C7C7"/>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2" name="Grafický objekt 21" descr="Stetoskop se souvislou výplní">
              <a:extLst>
                <a:ext uri="{FF2B5EF4-FFF2-40B4-BE49-F238E27FC236}">
                  <a16:creationId xmlns:a16="http://schemas.microsoft.com/office/drawing/2014/main" id="{6F957586-E309-B8FD-4EFA-87A6F5A129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10174" y="3678750"/>
              <a:ext cx="1723188" cy="1723188"/>
            </a:xfrm>
            <a:prstGeom prst="rect">
              <a:avLst/>
            </a:prstGeom>
          </p:spPr>
        </p:pic>
        <p:pic>
          <p:nvPicPr>
            <p:cNvPr id="44" name="Grafický objekt 43" descr="Svitek se souvislou výplní">
              <a:extLst>
                <a:ext uri="{FF2B5EF4-FFF2-40B4-BE49-F238E27FC236}">
                  <a16:creationId xmlns:a16="http://schemas.microsoft.com/office/drawing/2014/main" id="{790E1662-D606-5662-5F35-7B5E2B2694D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602178">
              <a:off x="2056705" y="5965667"/>
              <a:ext cx="1685238" cy="1685238"/>
            </a:xfrm>
            <a:prstGeom prst="rect">
              <a:avLst/>
            </a:prstGeom>
          </p:spPr>
        </p:pic>
        <p:pic>
          <p:nvPicPr>
            <p:cNvPr id="46" name="Grafický objekt 45" descr="Odznak 1 se souvislou výplní">
              <a:extLst>
                <a:ext uri="{FF2B5EF4-FFF2-40B4-BE49-F238E27FC236}">
                  <a16:creationId xmlns:a16="http://schemas.microsoft.com/office/drawing/2014/main" id="{037ED735-9C9A-128F-E2B5-E94EC1AC19F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400000">
              <a:off x="43875" y="6943170"/>
              <a:ext cx="1534967" cy="1534967"/>
            </a:xfrm>
            <a:prstGeom prst="rect">
              <a:avLst/>
            </a:prstGeom>
          </p:spPr>
        </p:pic>
        <p:pic>
          <p:nvPicPr>
            <p:cNvPr id="48" name="Grafický objekt 47" descr="Školní budova se souvislou výplní">
              <a:extLst>
                <a:ext uri="{FF2B5EF4-FFF2-40B4-BE49-F238E27FC236}">
                  <a16:creationId xmlns:a16="http://schemas.microsoft.com/office/drawing/2014/main" id="{4D7876FC-2995-8474-4C02-169E64C8F1E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8683707">
              <a:off x="-2328557" y="5954630"/>
              <a:ext cx="1713766" cy="1713766"/>
            </a:xfrm>
            <a:prstGeom prst="rect">
              <a:avLst/>
            </a:prstGeom>
          </p:spPr>
        </p:pic>
        <p:pic>
          <p:nvPicPr>
            <p:cNvPr id="50" name="Grafický objekt 49" descr="Nákladní vůz se souvislou výplní">
              <a:extLst>
                <a:ext uri="{FF2B5EF4-FFF2-40B4-BE49-F238E27FC236}">
                  <a16:creationId xmlns:a16="http://schemas.microsoft.com/office/drawing/2014/main" id="{3EA88A19-207E-EED0-9AED-3F1E444BA23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0800000">
              <a:off x="-3137887" y="3942563"/>
              <a:ext cx="1604071" cy="1604071"/>
            </a:xfrm>
            <a:prstGeom prst="rect">
              <a:avLst/>
            </a:prstGeom>
          </p:spPr>
        </p:pic>
        <p:pic>
          <p:nvPicPr>
            <p:cNvPr id="52" name="Grafický objekt 51" descr="Fotoaparát se souvislou výplní">
              <a:extLst>
                <a:ext uri="{FF2B5EF4-FFF2-40B4-BE49-F238E27FC236}">
                  <a16:creationId xmlns:a16="http://schemas.microsoft.com/office/drawing/2014/main" id="{57CDEC8B-AC2A-5939-2742-5136586EF1A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3037151">
              <a:off x="-2312668" y="2290319"/>
              <a:ext cx="1604072" cy="1604072"/>
            </a:xfrm>
            <a:prstGeom prst="rect">
              <a:avLst/>
            </a:prstGeom>
          </p:spPr>
        </p:pic>
        <p:pic>
          <p:nvPicPr>
            <p:cNvPr id="53" name="Grafický objekt 52" descr="Odznak 1 se souvislou výplní">
              <a:extLst>
                <a:ext uri="{FF2B5EF4-FFF2-40B4-BE49-F238E27FC236}">
                  <a16:creationId xmlns:a16="http://schemas.microsoft.com/office/drawing/2014/main" id="{43F55639-CEF2-6B8A-F465-025AE430C84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6200000">
              <a:off x="-366621" y="1112018"/>
              <a:ext cx="1534967" cy="1534967"/>
            </a:xfrm>
            <a:prstGeom prst="rect">
              <a:avLst/>
            </a:prstGeom>
          </p:spPr>
        </p:pic>
        <p:pic>
          <p:nvPicPr>
            <p:cNvPr id="55" name="Grafický objekt 54" descr="Internet se souvislou výplní">
              <a:extLst>
                <a:ext uri="{FF2B5EF4-FFF2-40B4-BE49-F238E27FC236}">
                  <a16:creationId xmlns:a16="http://schemas.microsoft.com/office/drawing/2014/main" id="{FAE8AB07-D635-B6B1-37A6-58F14500037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19152824">
              <a:off x="1769739" y="1578996"/>
              <a:ext cx="1698788" cy="1698788"/>
            </a:xfrm>
            <a:prstGeom prst="rect">
              <a:avLst/>
            </a:prstGeom>
          </p:spPr>
        </p:pic>
      </p:grpSp>
      <p:pic>
        <p:nvPicPr>
          <p:cNvPr id="3" name="Zástupný obsah 5">
            <a:extLst>
              <a:ext uri="{FF2B5EF4-FFF2-40B4-BE49-F238E27FC236}">
                <a16:creationId xmlns:a16="http://schemas.microsoft.com/office/drawing/2014/main" id="{493CD49B-78FB-2C77-BBA1-A098E9E87629}"/>
              </a:ext>
            </a:extLst>
          </p:cNvPr>
          <p:cNvPicPr>
            <a:picLocks noGrp="1" noChangeAspect="1"/>
          </p:cNvPicPr>
          <p:nvPr>
            <p:ph idx="1"/>
          </p:nvPr>
        </p:nvPicPr>
        <p:blipFill>
          <a:blip r:embed="rId18"/>
          <a:srcRect b="30394"/>
          <a:stretch/>
        </p:blipFill>
        <p:spPr>
          <a:xfrm>
            <a:off x="572725" y="392977"/>
            <a:ext cx="6418005" cy="6478042"/>
          </a:xfrm>
        </p:spPr>
      </p:pic>
      <p:pic>
        <p:nvPicPr>
          <p:cNvPr id="5" name="Zástupný obsah 5">
            <a:extLst>
              <a:ext uri="{FF2B5EF4-FFF2-40B4-BE49-F238E27FC236}">
                <a16:creationId xmlns:a16="http://schemas.microsoft.com/office/drawing/2014/main" id="{903441F5-09B9-3D71-80EF-FA5EA269048C}"/>
              </a:ext>
            </a:extLst>
          </p:cNvPr>
          <p:cNvPicPr>
            <a:picLocks noChangeAspect="1"/>
          </p:cNvPicPr>
          <p:nvPr/>
        </p:nvPicPr>
        <p:blipFill>
          <a:blip r:embed="rId18"/>
          <a:srcRect t="70134"/>
          <a:stretch/>
        </p:blipFill>
        <p:spPr>
          <a:xfrm>
            <a:off x="6206089" y="2476909"/>
            <a:ext cx="5932351" cy="2569203"/>
          </a:xfrm>
          <a:prstGeom prst="rect">
            <a:avLst/>
          </a:prstGeom>
        </p:spPr>
      </p:pic>
      <p:sp>
        <p:nvSpPr>
          <p:cNvPr id="7" name="TextovéPole 6">
            <a:extLst>
              <a:ext uri="{FF2B5EF4-FFF2-40B4-BE49-F238E27FC236}">
                <a16:creationId xmlns:a16="http://schemas.microsoft.com/office/drawing/2014/main" id="{44C0DA1D-F164-0910-6479-6E1B12024F93}"/>
              </a:ext>
            </a:extLst>
          </p:cNvPr>
          <p:cNvSpPr txBox="1"/>
          <p:nvPr/>
        </p:nvSpPr>
        <p:spPr>
          <a:xfrm>
            <a:off x="4703127" y="6206662"/>
            <a:ext cx="7558636" cy="1477328"/>
          </a:xfrm>
          <a:prstGeom prst="rect">
            <a:avLst/>
          </a:prstGeom>
          <a:noFill/>
        </p:spPr>
        <p:txBody>
          <a:bodyPr wrap="square">
            <a:spAutoFit/>
          </a:bodyPr>
          <a:lstStyle/>
          <a:p>
            <a:r>
              <a:rPr lang="cs-CZ" sz="3000" b="1" dirty="0"/>
              <a:t>Hodnocení na vysvědčení z předchozího vzdělávání – vydává ZŠ.</a:t>
            </a:r>
            <a:endParaRPr lang="cs-CZ" sz="3000" dirty="0"/>
          </a:p>
        </p:txBody>
      </p:sp>
    </p:spTree>
    <p:extLst>
      <p:ext uri="{BB962C8B-B14F-4D97-AF65-F5344CB8AC3E}">
        <p14:creationId xmlns:p14="http://schemas.microsoft.com/office/powerpoint/2010/main" val="1251517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55505F-543F-AEF3-21C5-E2F787DE5D4F}"/>
              </a:ext>
            </a:extLst>
          </p:cNvPr>
          <p:cNvSpPr>
            <a:spLocks noGrp="1"/>
          </p:cNvSpPr>
          <p:nvPr>
            <p:ph type="title"/>
          </p:nvPr>
        </p:nvSpPr>
        <p:spPr/>
        <p:txBody>
          <a:bodyPr/>
          <a:lstStyle/>
          <a:p>
            <a:r>
              <a:rPr lang="cs-CZ" dirty="0"/>
              <a:t>Povinné přílohy</a:t>
            </a:r>
          </a:p>
        </p:txBody>
      </p:sp>
      <p:sp>
        <p:nvSpPr>
          <p:cNvPr id="4" name="Zástupný symbol pro číslo snímku 3">
            <a:extLst>
              <a:ext uri="{FF2B5EF4-FFF2-40B4-BE49-F238E27FC236}">
                <a16:creationId xmlns:a16="http://schemas.microsoft.com/office/drawing/2014/main" id="{8B1BFA9B-3C55-5F6C-B793-9F8902618494}"/>
              </a:ext>
            </a:extLst>
          </p:cNvPr>
          <p:cNvSpPr>
            <a:spLocks noGrp="1"/>
          </p:cNvSpPr>
          <p:nvPr>
            <p:ph type="sldNum" sz="quarter" idx="12"/>
          </p:nvPr>
        </p:nvSpPr>
        <p:spPr/>
        <p:txBody>
          <a:bodyPr/>
          <a:lstStyle/>
          <a:p>
            <a:fld id="{FBB2B0D3-5362-4370-A1AB-3649A94679DA}" type="slidenum">
              <a:rPr lang="sk-SK" smtClean="0"/>
              <a:pPr/>
              <a:t>15</a:t>
            </a:fld>
            <a:endParaRPr lang="sk-SK" dirty="0"/>
          </a:p>
        </p:txBody>
      </p:sp>
      <p:sp>
        <p:nvSpPr>
          <p:cNvPr id="6" name="TextovéPole 5">
            <a:extLst>
              <a:ext uri="{FF2B5EF4-FFF2-40B4-BE49-F238E27FC236}">
                <a16:creationId xmlns:a16="http://schemas.microsoft.com/office/drawing/2014/main" id="{CF8CEE54-625A-1448-81D5-3DA987419ED5}"/>
              </a:ext>
            </a:extLst>
          </p:cNvPr>
          <p:cNvSpPr txBox="1"/>
          <p:nvPr/>
        </p:nvSpPr>
        <p:spPr>
          <a:xfrm>
            <a:off x="4626526" y="15749703"/>
            <a:ext cx="7889630" cy="1477328"/>
          </a:xfrm>
          <a:prstGeom prst="rect">
            <a:avLst/>
          </a:prstGeom>
          <a:noFill/>
        </p:spPr>
        <p:txBody>
          <a:bodyPr wrap="square">
            <a:spAutoFit/>
          </a:bodyPr>
          <a:lstStyle/>
          <a:p>
            <a:r>
              <a:rPr lang="cs-CZ" sz="3000" dirty="0"/>
              <a:t>Formuláře dostupné na: </a:t>
            </a:r>
            <a:r>
              <a:rPr lang="cs-CZ" sz="3000" dirty="0">
                <a:hlinkClick r:id="rId2"/>
              </a:rPr>
              <a:t>https://www.prihlaskynastredni.cz/rodice-zaci.html</a:t>
            </a:r>
            <a:r>
              <a:rPr lang="cs-CZ" sz="3000" dirty="0"/>
              <a:t> </a:t>
            </a:r>
          </a:p>
        </p:txBody>
      </p:sp>
      <p:sp>
        <p:nvSpPr>
          <p:cNvPr id="9" name="TextovéPole 8">
            <a:extLst>
              <a:ext uri="{FF2B5EF4-FFF2-40B4-BE49-F238E27FC236}">
                <a16:creationId xmlns:a16="http://schemas.microsoft.com/office/drawing/2014/main" id="{DA794062-384F-E56F-B9F7-AB278D8BF8F9}"/>
              </a:ext>
            </a:extLst>
          </p:cNvPr>
          <p:cNvSpPr txBox="1"/>
          <p:nvPr/>
        </p:nvSpPr>
        <p:spPr>
          <a:xfrm>
            <a:off x="1276292" y="-3562365"/>
            <a:ext cx="7558637" cy="3323987"/>
          </a:xfrm>
          <a:prstGeom prst="rect">
            <a:avLst/>
          </a:prstGeom>
          <a:noFill/>
        </p:spPr>
        <p:txBody>
          <a:bodyPr wrap="square">
            <a:spAutoFit/>
          </a:bodyPr>
          <a:lstStyle/>
          <a:p>
            <a:r>
              <a:rPr lang="cs-CZ" sz="3200" b="1" dirty="0"/>
              <a:t>Lékařský posudek </a:t>
            </a:r>
            <a:r>
              <a:rPr lang="cs-CZ" sz="3000" dirty="0"/>
              <a:t>– na naší škole povinné pro všechny obory.</a:t>
            </a:r>
          </a:p>
          <a:p>
            <a:pPr lvl="1"/>
            <a:r>
              <a:rPr lang="cs-CZ" sz="3000" dirty="0"/>
              <a:t>Nepodcenit lhůtu, kterou má lékař na vypracování posudku.</a:t>
            </a:r>
          </a:p>
          <a:p>
            <a:pPr lvl="1"/>
            <a:r>
              <a:rPr lang="cs-CZ" sz="3000" dirty="0"/>
              <a:t>V posudku musí být uvedeny všechny 3 kódy a názvy oborů, na které se uchazeč hlásí.</a:t>
            </a:r>
          </a:p>
        </p:txBody>
      </p:sp>
      <p:sp>
        <p:nvSpPr>
          <p:cNvPr id="20" name="TextovéPole 19">
            <a:extLst>
              <a:ext uri="{FF2B5EF4-FFF2-40B4-BE49-F238E27FC236}">
                <a16:creationId xmlns:a16="http://schemas.microsoft.com/office/drawing/2014/main" id="{2BBEB7F9-CC5A-4DE9-0262-ACD6651A877B}"/>
              </a:ext>
            </a:extLst>
          </p:cNvPr>
          <p:cNvSpPr txBox="1"/>
          <p:nvPr/>
        </p:nvSpPr>
        <p:spPr>
          <a:xfrm>
            <a:off x="4640902" y="3348889"/>
            <a:ext cx="7558636" cy="1477328"/>
          </a:xfrm>
          <a:prstGeom prst="rect">
            <a:avLst/>
          </a:prstGeom>
          <a:noFill/>
        </p:spPr>
        <p:txBody>
          <a:bodyPr wrap="square">
            <a:spAutoFit/>
          </a:bodyPr>
          <a:lstStyle/>
          <a:p>
            <a:r>
              <a:rPr lang="cs-CZ" sz="3000" b="1" dirty="0"/>
              <a:t>Hodnocení na vysvědčení z předchozího vzdělávání – vydává ZŠ.</a:t>
            </a:r>
            <a:endParaRPr lang="cs-CZ" sz="3000" dirty="0"/>
          </a:p>
        </p:txBody>
      </p:sp>
      <p:sp>
        <p:nvSpPr>
          <p:cNvPr id="27" name="TextovéPole 26">
            <a:extLst>
              <a:ext uri="{FF2B5EF4-FFF2-40B4-BE49-F238E27FC236}">
                <a16:creationId xmlns:a16="http://schemas.microsoft.com/office/drawing/2014/main" id="{0C44D922-AC4A-D2C0-B602-A80681EEC955}"/>
              </a:ext>
            </a:extLst>
          </p:cNvPr>
          <p:cNvSpPr txBox="1"/>
          <p:nvPr/>
        </p:nvSpPr>
        <p:spPr>
          <a:xfrm>
            <a:off x="4434388" y="5797172"/>
            <a:ext cx="7558638" cy="1477328"/>
          </a:xfrm>
          <a:prstGeom prst="rect">
            <a:avLst/>
          </a:prstGeom>
          <a:noFill/>
        </p:spPr>
        <p:txBody>
          <a:bodyPr wrap="square">
            <a:spAutoFit/>
          </a:bodyPr>
          <a:lstStyle/>
          <a:p>
            <a:r>
              <a:rPr lang="cs-CZ" sz="3000" b="1" dirty="0"/>
              <a:t>Převod slovního hodnocení do klasifikace </a:t>
            </a:r>
            <a:r>
              <a:rPr lang="cs-CZ" sz="3000" dirty="0"/>
              <a:t>– pouze v případě, že ZŠ používala slovní hodnocení.</a:t>
            </a:r>
          </a:p>
        </p:txBody>
      </p:sp>
      <p:sp>
        <p:nvSpPr>
          <p:cNvPr id="35" name="TextovéPole 34">
            <a:extLst>
              <a:ext uri="{FF2B5EF4-FFF2-40B4-BE49-F238E27FC236}">
                <a16:creationId xmlns:a16="http://schemas.microsoft.com/office/drawing/2014/main" id="{CBBF9666-E625-8181-0428-75B685B9A9CE}"/>
              </a:ext>
            </a:extLst>
          </p:cNvPr>
          <p:cNvSpPr txBox="1"/>
          <p:nvPr/>
        </p:nvSpPr>
        <p:spPr>
          <a:xfrm>
            <a:off x="4626526" y="11309775"/>
            <a:ext cx="7565474" cy="2862322"/>
          </a:xfrm>
          <a:prstGeom prst="rect">
            <a:avLst/>
          </a:prstGeom>
          <a:noFill/>
        </p:spPr>
        <p:txBody>
          <a:bodyPr wrap="square">
            <a:spAutoFit/>
          </a:bodyPr>
          <a:lstStyle/>
          <a:p>
            <a:r>
              <a:rPr lang="cs-CZ" sz="3000" b="1" dirty="0"/>
              <a:t>Stanovisko společnosti SCANIA – </a:t>
            </a:r>
            <a:r>
              <a:rPr lang="cs-CZ" sz="3000" dirty="0"/>
              <a:t>pouze pro uchazeče zaměření </a:t>
            </a:r>
            <a:r>
              <a:rPr lang="cs-CZ" sz="3000" b="1" dirty="0"/>
              <a:t>Mechanik nákladních vozidel a autobusů SCANIA</a:t>
            </a:r>
          </a:p>
          <a:p>
            <a:r>
              <a:rPr lang="cs-CZ" sz="3000" dirty="0"/>
              <a:t>Všechny přílohy se naskenují či vyfotí a nahrají do systému.</a:t>
            </a:r>
          </a:p>
        </p:txBody>
      </p:sp>
      <p:sp>
        <p:nvSpPr>
          <p:cNvPr id="40" name="TextovéPole 39">
            <a:extLst>
              <a:ext uri="{FF2B5EF4-FFF2-40B4-BE49-F238E27FC236}">
                <a16:creationId xmlns:a16="http://schemas.microsoft.com/office/drawing/2014/main" id="{C9DD3B73-B3C9-8E2D-9E95-BCB78CFEE242}"/>
              </a:ext>
            </a:extLst>
          </p:cNvPr>
          <p:cNvSpPr txBox="1"/>
          <p:nvPr/>
        </p:nvSpPr>
        <p:spPr>
          <a:xfrm>
            <a:off x="4633362" y="14222236"/>
            <a:ext cx="7565474" cy="1477328"/>
          </a:xfrm>
          <a:prstGeom prst="rect">
            <a:avLst/>
          </a:prstGeom>
          <a:noFill/>
        </p:spPr>
        <p:txBody>
          <a:bodyPr wrap="square">
            <a:spAutoFit/>
          </a:bodyPr>
          <a:lstStyle/>
          <a:p>
            <a:r>
              <a:rPr lang="cs-CZ" sz="3000" dirty="0"/>
              <a:t>Všechny formuláře stačí mít pouze v jednom originálu. Nahrají se do systému pro všechny 3 školy!</a:t>
            </a:r>
          </a:p>
        </p:txBody>
      </p:sp>
      <p:grpSp>
        <p:nvGrpSpPr>
          <p:cNvPr id="56" name="Skupina 55">
            <a:extLst>
              <a:ext uri="{FF2B5EF4-FFF2-40B4-BE49-F238E27FC236}">
                <a16:creationId xmlns:a16="http://schemas.microsoft.com/office/drawing/2014/main" id="{326C735F-3818-F4BC-BC6C-F8ACEFCE07C2}"/>
              </a:ext>
            </a:extLst>
          </p:cNvPr>
          <p:cNvGrpSpPr/>
          <p:nvPr/>
        </p:nvGrpSpPr>
        <p:grpSpPr>
          <a:xfrm rot="18975934">
            <a:off x="-3130347" y="790105"/>
            <a:ext cx="7771249" cy="7366119"/>
            <a:chOff x="-3137887" y="1112018"/>
            <a:chExt cx="7771249" cy="7366119"/>
          </a:xfrm>
        </p:grpSpPr>
        <p:sp>
          <p:nvSpPr>
            <p:cNvPr id="17" name="Ovál 16">
              <a:extLst>
                <a:ext uri="{FF2B5EF4-FFF2-40B4-BE49-F238E27FC236}">
                  <a16:creationId xmlns:a16="http://schemas.microsoft.com/office/drawing/2014/main" id="{8D0B2A34-3380-1E3E-5139-3832FC8B6942}"/>
                </a:ext>
              </a:extLst>
            </p:cNvPr>
            <p:cNvSpPr/>
            <p:nvPr/>
          </p:nvSpPr>
          <p:spPr>
            <a:xfrm rot="3093408">
              <a:off x="-2328530" y="1626762"/>
              <a:ext cx="6279776" cy="6279776"/>
            </a:xfrm>
            <a:prstGeom prst="ellipse">
              <a:avLst/>
            </a:prstGeom>
            <a:solidFill>
              <a:srgbClr val="C7C7C7"/>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2" name="Grafický objekt 21" descr="Stetoskop se souvislou výplní">
              <a:extLst>
                <a:ext uri="{FF2B5EF4-FFF2-40B4-BE49-F238E27FC236}">
                  <a16:creationId xmlns:a16="http://schemas.microsoft.com/office/drawing/2014/main" id="{6F957586-E309-B8FD-4EFA-87A6F5A129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10174" y="3678750"/>
              <a:ext cx="1723188" cy="1723188"/>
            </a:xfrm>
            <a:prstGeom prst="rect">
              <a:avLst/>
            </a:prstGeom>
          </p:spPr>
        </p:pic>
        <p:pic>
          <p:nvPicPr>
            <p:cNvPr id="44" name="Grafický objekt 43" descr="Svitek se souvislou výplní">
              <a:extLst>
                <a:ext uri="{FF2B5EF4-FFF2-40B4-BE49-F238E27FC236}">
                  <a16:creationId xmlns:a16="http://schemas.microsoft.com/office/drawing/2014/main" id="{790E1662-D606-5662-5F35-7B5E2B2694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602178">
              <a:off x="2056705" y="5965667"/>
              <a:ext cx="1685238" cy="1685238"/>
            </a:xfrm>
            <a:prstGeom prst="rect">
              <a:avLst/>
            </a:prstGeom>
          </p:spPr>
        </p:pic>
        <p:pic>
          <p:nvPicPr>
            <p:cNvPr id="46" name="Grafický objekt 45" descr="Odznak 1 se souvislou výplní">
              <a:extLst>
                <a:ext uri="{FF2B5EF4-FFF2-40B4-BE49-F238E27FC236}">
                  <a16:creationId xmlns:a16="http://schemas.microsoft.com/office/drawing/2014/main" id="{037ED735-9C9A-128F-E2B5-E94EC1AC19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43875" y="6943170"/>
              <a:ext cx="1534967" cy="1534967"/>
            </a:xfrm>
            <a:prstGeom prst="rect">
              <a:avLst/>
            </a:prstGeom>
          </p:spPr>
        </p:pic>
        <p:pic>
          <p:nvPicPr>
            <p:cNvPr id="48" name="Grafický objekt 47" descr="Školní budova se souvislou výplní">
              <a:extLst>
                <a:ext uri="{FF2B5EF4-FFF2-40B4-BE49-F238E27FC236}">
                  <a16:creationId xmlns:a16="http://schemas.microsoft.com/office/drawing/2014/main" id="{4D7876FC-2995-8474-4C02-169E64C8F1E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8683707">
              <a:off x="-2328557" y="5954630"/>
              <a:ext cx="1713766" cy="1713766"/>
            </a:xfrm>
            <a:prstGeom prst="rect">
              <a:avLst/>
            </a:prstGeom>
          </p:spPr>
        </p:pic>
        <p:pic>
          <p:nvPicPr>
            <p:cNvPr id="50" name="Grafický objekt 49" descr="Nákladní vůz se souvislou výplní">
              <a:extLst>
                <a:ext uri="{FF2B5EF4-FFF2-40B4-BE49-F238E27FC236}">
                  <a16:creationId xmlns:a16="http://schemas.microsoft.com/office/drawing/2014/main" id="{3EA88A19-207E-EED0-9AED-3F1E444BA23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0800000">
              <a:off x="-3137887" y="3942563"/>
              <a:ext cx="1604071" cy="1604071"/>
            </a:xfrm>
            <a:prstGeom prst="rect">
              <a:avLst/>
            </a:prstGeom>
          </p:spPr>
        </p:pic>
        <p:pic>
          <p:nvPicPr>
            <p:cNvPr id="52" name="Grafický objekt 51" descr="Fotoaparát se souvislou výplní">
              <a:extLst>
                <a:ext uri="{FF2B5EF4-FFF2-40B4-BE49-F238E27FC236}">
                  <a16:creationId xmlns:a16="http://schemas.microsoft.com/office/drawing/2014/main" id="{57CDEC8B-AC2A-5939-2742-5136586EF1A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3037151">
              <a:off x="-2312668" y="2290319"/>
              <a:ext cx="1604072" cy="1604072"/>
            </a:xfrm>
            <a:prstGeom prst="rect">
              <a:avLst/>
            </a:prstGeom>
          </p:spPr>
        </p:pic>
        <p:pic>
          <p:nvPicPr>
            <p:cNvPr id="53" name="Grafický objekt 52" descr="Odznak 1 se souvislou výplní">
              <a:extLst>
                <a:ext uri="{FF2B5EF4-FFF2-40B4-BE49-F238E27FC236}">
                  <a16:creationId xmlns:a16="http://schemas.microsoft.com/office/drawing/2014/main" id="{43F55639-CEF2-6B8A-F465-025AE430C8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366621" y="1112018"/>
              <a:ext cx="1534967" cy="1534967"/>
            </a:xfrm>
            <a:prstGeom prst="rect">
              <a:avLst/>
            </a:prstGeom>
          </p:spPr>
        </p:pic>
        <p:pic>
          <p:nvPicPr>
            <p:cNvPr id="55" name="Grafický objekt 54" descr="Internet se souvislou výplní">
              <a:extLst>
                <a:ext uri="{FF2B5EF4-FFF2-40B4-BE49-F238E27FC236}">
                  <a16:creationId xmlns:a16="http://schemas.microsoft.com/office/drawing/2014/main" id="{FAE8AB07-D635-B6B1-37A6-58F14500037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9152824">
              <a:off x="1769739" y="1578996"/>
              <a:ext cx="1698788" cy="1698788"/>
            </a:xfrm>
            <a:prstGeom prst="rect">
              <a:avLst/>
            </a:prstGeom>
          </p:spPr>
        </p:pic>
      </p:grpSp>
      <p:pic>
        <p:nvPicPr>
          <p:cNvPr id="3" name="Obrázek 2">
            <a:extLst>
              <a:ext uri="{FF2B5EF4-FFF2-40B4-BE49-F238E27FC236}">
                <a16:creationId xmlns:a16="http://schemas.microsoft.com/office/drawing/2014/main" id="{B15844B4-1616-AF8A-39B9-85D0CA2FD8CC}"/>
              </a:ext>
            </a:extLst>
          </p:cNvPr>
          <p:cNvPicPr>
            <a:picLocks noChangeAspect="1"/>
          </p:cNvPicPr>
          <p:nvPr/>
        </p:nvPicPr>
        <p:blipFill>
          <a:blip r:embed="rId17">
            <a:alphaModFix amt="50000"/>
          </a:blip>
          <a:stretch>
            <a:fillRect/>
          </a:stretch>
        </p:blipFill>
        <p:spPr>
          <a:xfrm>
            <a:off x="1233439" y="-4519427"/>
            <a:ext cx="8001000" cy="4095750"/>
          </a:xfrm>
          <a:prstGeom prst="rect">
            <a:avLst/>
          </a:prstGeom>
        </p:spPr>
      </p:pic>
      <p:sp>
        <p:nvSpPr>
          <p:cNvPr id="5" name="TextovéPole 4">
            <a:extLst>
              <a:ext uri="{FF2B5EF4-FFF2-40B4-BE49-F238E27FC236}">
                <a16:creationId xmlns:a16="http://schemas.microsoft.com/office/drawing/2014/main" id="{7464139B-E0AE-2F32-E935-91B802E8A3AC}"/>
              </a:ext>
            </a:extLst>
          </p:cNvPr>
          <p:cNvSpPr txBox="1"/>
          <p:nvPr/>
        </p:nvSpPr>
        <p:spPr>
          <a:xfrm>
            <a:off x="4640902" y="9530313"/>
            <a:ext cx="7565474" cy="1938992"/>
          </a:xfrm>
          <a:prstGeom prst="rect">
            <a:avLst/>
          </a:prstGeom>
          <a:noFill/>
        </p:spPr>
        <p:txBody>
          <a:bodyPr wrap="square">
            <a:spAutoFit/>
          </a:bodyPr>
          <a:lstStyle/>
          <a:p>
            <a:r>
              <a:rPr lang="cs-CZ" sz="3000" b="1" dirty="0"/>
              <a:t>Doporučení školského poradenského zařízení </a:t>
            </a:r>
            <a:r>
              <a:rPr lang="cs-CZ" sz="3000" dirty="0"/>
              <a:t>– pouze pro uchazeče, kteří mají doporučení pro uzpůsobení podmínek PZ.</a:t>
            </a:r>
          </a:p>
        </p:txBody>
      </p:sp>
      <p:pic>
        <p:nvPicPr>
          <p:cNvPr id="7" name="Zástupný obsah 5">
            <a:extLst>
              <a:ext uri="{FF2B5EF4-FFF2-40B4-BE49-F238E27FC236}">
                <a16:creationId xmlns:a16="http://schemas.microsoft.com/office/drawing/2014/main" id="{07C04006-228D-9937-DC59-F2B551A8A5F2}"/>
              </a:ext>
            </a:extLst>
          </p:cNvPr>
          <p:cNvPicPr>
            <a:picLocks noGrp="1" noChangeAspect="1"/>
          </p:cNvPicPr>
          <p:nvPr>
            <p:ph idx="1"/>
          </p:nvPr>
        </p:nvPicPr>
        <p:blipFill>
          <a:blip r:embed="rId18"/>
          <a:srcRect b="30394"/>
          <a:stretch/>
        </p:blipFill>
        <p:spPr>
          <a:xfrm>
            <a:off x="553068" y="-6879188"/>
            <a:ext cx="6418005" cy="6478042"/>
          </a:xfrm>
        </p:spPr>
      </p:pic>
      <p:pic>
        <p:nvPicPr>
          <p:cNvPr id="8" name="Zástupný obsah 5">
            <a:extLst>
              <a:ext uri="{FF2B5EF4-FFF2-40B4-BE49-F238E27FC236}">
                <a16:creationId xmlns:a16="http://schemas.microsoft.com/office/drawing/2014/main" id="{007F6CEC-76EB-8E12-7234-631D0BE20D99}"/>
              </a:ext>
            </a:extLst>
          </p:cNvPr>
          <p:cNvPicPr>
            <a:picLocks noChangeAspect="1"/>
          </p:cNvPicPr>
          <p:nvPr/>
        </p:nvPicPr>
        <p:blipFill>
          <a:blip r:embed="rId18"/>
          <a:srcRect t="70134"/>
          <a:stretch/>
        </p:blipFill>
        <p:spPr>
          <a:xfrm>
            <a:off x="6274025" y="-5169867"/>
            <a:ext cx="5932351" cy="2569203"/>
          </a:xfrm>
          <a:prstGeom prst="rect">
            <a:avLst/>
          </a:prstGeom>
        </p:spPr>
      </p:pic>
    </p:spTree>
    <p:extLst>
      <p:ext uri="{BB962C8B-B14F-4D97-AF65-F5344CB8AC3E}">
        <p14:creationId xmlns:p14="http://schemas.microsoft.com/office/powerpoint/2010/main" val="17720308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55505F-543F-AEF3-21C5-E2F787DE5D4F}"/>
              </a:ext>
            </a:extLst>
          </p:cNvPr>
          <p:cNvSpPr>
            <a:spLocks noGrp="1"/>
          </p:cNvSpPr>
          <p:nvPr>
            <p:ph type="title"/>
          </p:nvPr>
        </p:nvSpPr>
        <p:spPr/>
        <p:txBody>
          <a:bodyPr/>
          <a:lstStyle/>
          <a:p>
            <a:r>
              <a:rPr lang="cs-CZ" dirty="0"/>
              <a:t>Povinné přílohy</a:t>
            </a:r>
          </a:p>
        </p:txBody>
      </p:sp>
      <p:sp>
        <p:nvSpPr>
          <p:cNvPr id="4" name="Zástupný symbol pro číslo snímku 3">
            <a:extLst>
              <a:ext uri="{FF2B5EF4-FFF2-40B4-BE49-F238E27FC236}">
                <a16:creationId xmlns:a16="http://schemas.microsoft.com/office/drawing/2014/main" id="{8B1BFA9B-3C55-5F6C-B793-9F8902618494}"/>
              </a:ext>
            </a:extLst>
          </p:cNvPr>
          <p:cNvSpPr>
            <a:spLocks noGrp="1"/>
          </p:cNvSpPr>
          <p:nvPr>
            <p:ph type="sldNum" sz="quarter" idx="12"/>
          </p:nvPr>
        </p:nvSpPr>
        <p:spPr/>
        <p:txBody>
          <a:bodyPr/>
          <a:lstStyle/>
          <a:p>
            <a:fld id="{FBB2B0D3-5362-4370-A1AB-3649A94679DA}" type="slidenum">
              <a:rPr lang="sk-SK" smtClean="0"/>
              <a:pPr/>
              <a:t>16</a:t>
            </a:fld>
            <a:endParaRPr lang="sk-SK" dirty="0"/>
          </a:p>
        </p:txBody>
      </p:sp>
      <p:sp>
        <p:nvSpPr>
          <p:cNvPr id="6" name="TextovéPole 5">
            <a:extLst>
              <a:ext uri="{FF2B5EF4-FFF2-40B4-BE49-F238E27FC236}">
                <a16:creationId xmlns:a16="http://schemas.microsoft.com/office/drawing/2014/main" id="{CF8CEE54-625A-1448-81D5-3DA987419ED5}"/>
              </a:ext>
            </a:extLst>
          </p:cNvPr>
          <p:cNvSpPr txBox="1"/>
          <p:nvPr/>
        </p:nvSpPr>
        <p:spPr>
          <a:xfrm>
            <a:off x="4626526" y="15749703"/>
            <a:ext cx="7889630" cy="1477328"/>
          </a:xfrm>
          <a:prstGeom prst="rect">
            <a:avLst/>
          </a:prstGeom>
          <a:noFill/>
        </p:spPr>
        <p:txBody>
          <a:bodyPr wrap="square">
            <a:spAutoFit/>
          </a:bodyPr>
          <a:lstStyle/>
          <a:p>
            <a:r>
              <a:rPr lang="cs-CZ" sz="3000" dirty="0"/>
              <a:t>Formuláře dostupné na: </a:t>
            </a:r>
            <a:r>
              <a:rPr lang="cs-CZ" sz="3000" dirty="0">
                <a:hlinkClick r:id="rId2"/>
              </a:rPr>
              <a:t>https://www.prihlaskynastredni.cz/rodice-zaci.html</a:t>
            </a:r>
            <a:r>
              <a:rPr lang="cs-CZ" sz="3000" dirty="0"/>
              <a:t> </a:t>
            </a:r>
          </a:p>
        </p:txBody>
      </p:sp>
      <p:sp>
        <p:nvSpPr>
          <p:cNvPr id="9" name="TextovéPole 8">
            <a:extLst>
              <a:ext uri="{FF2B5EF4-FFF2-40B4-BE49-F238E27FC236}">
                <a16:creationId xmlns:a16="http://schemas.microsoft.com/office/drawing/2014/main" id="{DA794062-384F-E56F-B9F7-AB278D8BF8F9}"/>
              </a:ext>
            </a:extLst>
          </p:cNvPr>
          <p:cNvSpPr txBox="1"/>
          <p:nvPr/>
        </p:nvSpPr>
        <p:spPr>
          <a:xfrm>
            <a:off x="1276292" y="-3562365"/>
            <a:ext cx="7558637" cy="3323987"/>
          </a:xfrm>
          <a:prstGeom prst="rect">
            <a:avLst/>
          </a:prstGeom>
          <a:noFill/>
        </p:spPr>
        <p:txBody>
          <a:bodyPr wrap="square">
            <a:spAutoFit/>
          </a:bodyPr>
          <a:lstStyle/>
          <a:p>
            <a:r>
              <a:rPr lang="cs-CZ" sz="3200" b="1" dirty="0"/>
              <a:t>Lékařský posudek </a:t>
            </a:r>
            <a:r>
              <a:rPr lang="cs-CZ" sz="3000" dirty="0"/>
              <a:t>– na naší škole povinné pro všechny obory.</a:t>
            </a:r>
          </a:p>
          <a:p>
            <a:pPr lvl="1"/>
            <a:r>
              <a:rPr lang="cs-CZ" sz="3000" dirty="0"/>
              <a:t>Nepodcenit lhůtu, kterou má lékař na vypracování posudku.</a:t>
            </a:r>
          </a:p>
          <a:p>
            <a:pPr lvl="1"/>
            <a:r>
              <a:rPr lang="cs-CZ" sz="3000" dirty="0"/>
              <a:t>V posudku musí být uvedeny všechny 3 kódy a názvy oborů, na které se uchazeč hlásí.</a:t>
            </a:r>
          </a:p>
        </p:txBody>
      </p:sp>
      <p:sp>
        <p:nvSpPr>
          <p:cNvPr id="20" name="TextovéPole 19">
            <a:extLst>
              <a:ext uri="{FF2B5EF4-FFF2-40B4-BE49-F238E27FC236}">
                <a16:creationId xmlns:a16="http://schemas.microsoft.com/office/drawing/2014/main" id="{2BBEB7F9-CC5A-4DE9-0262-ACD6651A877B}"/>
              </a:ext>
            </a:extLst>
          </p:cNvPr>
          <p:cNvSpPr txBox="1"/>
          <p:nvPr/>
        </p:nvSpPr>
        <p:spPr>
          <a:xfrm>
            <a:off x="4289131" y="1581260"/>
            <a:ext cx="7558636" cy="1477328"/>
          </a:xfrm>
          <a:prstGeom prst="rect">
            <a:avLst/>
          </a:prstGeom>
          <a:noFill/>
        </p:spPr>
        <p:txBody>
          <a:bodyPr wrap="square">
            <a:spAutoFit/>
          </a:bodyPr>
          <a:lstStyle/>
          <a:p>
            <a:r>
              <a:rPr lang="cs-CZ" sz="3000" b="1" dirty="0"/>
              <a:t>Hodnocení na vysvědčení z předchozího vzdělávání – vydává ZŠ.</a:t>
            </a:r>
            <a:endParaRPr lang="cs-CZ" sz="3000" dirty="0"/>
          </a:p>
        </p:txBody>
      </p:sp>
      <p:sp>
        <p:nvSpPr>
          <p:cNvPr id="27" name="TextovéPole 26">
            <a:extLst>
              <a:ext uri="{FF2B5EF4-FFF2-40B4-BE49-F238E27FC236}">
                <a16:creationId xmlns:a16="http://schemas.microsoft.com/office/drawing/2014/main" id="{0C44D922-AC4A-D2C0-B602-A80681EEC955}"/>
              </a:ext>
            </a:extLst>
          </p:cNvPr>
          <p:cNvSpPr txBox="1"/>
          <p:nvPr/>
        </p:nvSpPr>
        <p:spPr>
          <a:xfrm>
            <a:off x="4640198" y="3267659"/>
            <a:ext cx="7558638" cy="1477328"/>
          </a:xfrm>
          <a:prstGeom prst="rect">
            <a:avLst/>
          </a:prstGeom>
          <a:noFill/>
        </p:spPr>
        <p:txBody>
          <a:bodyPr wrap="square">
            <a:spAutoFit/>
          </a:bodyPr>
          <a:lstStyle/>
          <a:p>
            <a:r>
              <a:rPr lang="cs-CZ" sz="3000" b="1" dirty="0"/>
              <a:t>Převod slovního hodnocení do klasifikace </a:t>
            </a:r>
            <a:r>
              <a:rPr lang="cs-CZ" sz="3000" dirty="0"/>
              <a:t>– pouze v případě, že ZŠ používala slovní hodnocení.</a:t>
            </a:r>
          </a:p>
        </p:txBody>
      </p:sp>
      <p:sp>
        <p:nvSpPr>
          <p:cNvPr id="40" name="TextovéPole 39">
            <a:extLst>
              <a:ext uri="{FF2B5EF4-FFF2-40B4-BE49-F238E27FC236}">
                <a16:creationId xmlns:a16="http://schemas.microsoft.com/office/drawing/2014/main" id="{C9DD3B73-B3C9-8E2D-9E95-BCB78CFEE242}"/>
              </a:ext>
            </a:extLst>
          </p:cNvPr>
          <p:cNvSpPr txBox="1"/>
          <p:nvPr/>
        </p:nvSpPr>
        <p:spPr>
          <a:xfrm>
            <a:off x="4633362" y="14222236"/>
            <a:ext cx="7565474" cy="1477328"/>
          </a:xfrm>
          <a:prstGeom prst="rect">
            <a:avLst/>
          </a:prstGeom>
          <a:noFill/>
        </p:spPr>
        <p:txBody>
          <a:bodyPr wrap="square">
            <a:spAutoFit/>
          </a:bodyPr>
          <a:lstStyle/>
          <a:p>
            <a:r>
              <a:rPr lang="cs-CZ" sz="3000" dirty="0"/>
              <a:t>Všechny formuláře stačí mít pouze v jednom originálu. Nahrají se do systému pro všechny 3 školy!</a:t>
            </a:r>
          </a:p>
        </p:txBody>
      </p:sp>
      <p:grpSp>
        <p:nvGrpSpPr>
          <p:cNvPr id="56" name="Skupina 55">
            <a:extLst>
              <a:ext uri="{FF2B5EF4-FFF2-40B4-BE49-F238E27FC236}">
                <a16:creationId xmlns:a16="http://schemas.microsoft.com/office/drawing/2014/main" id="{326C735F-3818-F4BC-BC6C-F8ACEFCE07C2}"/>
              </a:ext>
            </a:extLst>
          </p:cNvPr>
          <p:cNvGrpSpPr/>
          <p:nvPr/>
        </p:nvGrpSpPr>
        <p:grpSpPr>
          <a:xfrm rot="16200000">
            <a:off x="-3130347" y="790105"/>
            <a:ext cx="7771249" cy="7366119"/>
            <a:chOff x="-3137887" y="1112018"/>
            <a:chExt cx="7771249" cy="7366119"/>
          </a:xfrm>
        </p:grpSpPr>
        <p:sp>
          <p:nvSpPr>
            <p:cNvPr id="17" name="Ovál 16">
              <a:extLst>
                <a:ext uri="{FF2B5EF4-FFF2-40B4-BE49-F238E27FC236}">
                  <a16:creationId xmlns:a16="http://schemas.microsoft.com/office/drawing/2014/main" id="{8D0B2A34-3380-1E3E-5139-3832FC8B6942}"/>
                </a:ext>
              </a:extLst>
            </p:cNvPr>
            <p:cNvSpPr/>
            <p:nvPr/>
          </p:nvSpPr>
          <p:spPr>
            <a:xfrm rot="3093408">
              <a:off x="-2328530" y="1626762"/>
              <a:ext cx="6279776" cy="6279776"/>
            </a:xfrm>
            <a:prstGeom prst="ellipse">
              <a:avLst/>
            </a:prstGeom>
            <a:solidFill>
              <a:srgbClr val="C7C7C7"/>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2" name="Grafický objekt 21" descr="Stetoskop se souvislou výplní">
              <a:extLst>
                <a:ext uri="{FF2B5EF4-FFF2-40B4-BE49-F238E27FC236}">
                  <a16:creationId xmlns:a16="http://schemas.microsoft.com/office/drawing/2014/main" id="{6F957586-E309-B8FD-4EFA-87A6F5A129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10174" y="3678750"/>
              <a:ext cx="1723188" cy="1723188"/>
            </a:xfrm>
            <a:prstGeom prst="rect">
              <a:avLst/>
            </a:prstGeom>
          </p:spPr>
        </p:pic>
        <p:pic>
          <p:nvPicPr>
            <p:cNvPr id="44" name="Grafický objekt 43" descr="Svitek se souvislou výplní">
              <a:extLst>
                <a:ext uri="{FF2B5EF4-FFF2-40B4-BE49-F238E27FC236}">
                  <a16:creationId xmlns:a16="http://schemas.microsoft.com/office/drawing/2014/main" id="{790E1662-D606-5662-5F35-7B5E2B2694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602178">
              <a:off x="2056705" y="5965667"/>
              <a:ext cx="1685238" cy="1685238"/>
            </a:xfrm>
            <a:prstGeom prst="rect">
              <a:avLst/>
            </a:prstGeom>
          </p:spPr>
        </p:pic>
        <p:pic>
          <p:nvPicPr>
            <p:cNvPr id="46" name="Grafický objekt 45" descr="Odznak 1 se souvislou výplní">
              <a:extLst>
                <a:ext uri="{FF2B5EF4-FFF2-40B4-BE49-F238E27FC236}">
                  <a16:creationId xmlns:a16="http://schemas.microsoft.com/office/drawing/2014/main" id="{037ED735-9C9A-128F-E2B5-E94EC1AC19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43875" y="6943170"/>
              <a:ext cx="1534967" cy="1534967"/>
            </a:xfrm>
            <a:prstGeom prst="rect">
              <a:avLst/>
            </a:prstGeom>
          </p:spPr>
        </p:pic>
        <p:pic>
          <p:nvPicPr>
            <p:cNvPr id="48" name="Grafický objekt 47" descr="Školní budova se souvislou výplní">
              <a:extLst>
                <a:ext uri="{FF2B5EF4-FFF2-40B4-BE49-F238E27FC236}">
                  <a16:creationId xmlns:a16="http://schemas.microsoft.com/office/drawing/2014/main" id="{4D7876FC-2995-8474-4C02-169E64C8F1E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8683707">
              <a:off x="-2328557" y="5954630"/>
              <a:ext cx="1713766" cy="1713766"/>
            </a:xfrm>
            <a:prstGeom prst="rect">
              <a:avLst/>
            </a:prstGeom>
          </p:spPr>
        </p:pic>
        <p:pic>
          <p:nvPicPr>
            <p:cNvPr id="50" name="Grafický objekt 49" descr="Nákladní vůz se souvislou výplní">
              <a:extLst>
                <a:ext uri="{FF2B5EF4-FFF2-40B4-BE49-F238E27FC236}">
                  <a16:creationId xmlns:a16="http://schemas.microsoft.com/office/drawing/2014/main" id="{3EA88A19-207E-EED0-9AED-3F1E444BA23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0800000">
              <a:off x="-3137887" y="3942563"/>
              <a:ext cx="1604071" cy="1604071"/>
            </a:xfrm>
            <a:prstGeom prst="rect">
              <a:avLst/>
            </a:prstGeom>
          </p:spPr>
        </p:pic>
        <p:pic>
          <p:nvPicPr>
            <p:cNvPr id="52" name="Grafický objekt 51" descr="Fotoaparát se souvislou výplní">
              <a:extLst>
                <a:ext uri="{FF2B5EF4-FFF2-40B4-BE49-F238E27FC236}">
                  <a16:creationId xmlns:a16="http://schemas.microsoft.com/office/drawing/2014/main" id="{57CDEC8B-AC2A-5939-2742-5136586EF1A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3037151">
              <a:off x="-2312668" y="2290319"/>
              <a:ext cx="1604072" cy="1604072"/>
            </a:xfrm>
            <a:prstGeom prst="rect">
              <a:avLst/>
            </a:prstGeom>
          </p:spPr>
        </p:pic>
        <p:pic>
          <p:nvPicPr>
            <p:cNvPr id="53" name="Grafický objekt 52" descr="Odznak 1 se souvislou výplní">
              <a:extLst>
                <a:ext uri="{FF2B5EF4-FFF2-40B4-BE49-F238E27FC236}">
                  <a16:creationId xmlns:a16="http://schemas.microsoft.com/office/drawing/2014/main" id="{43F55639-CEF2-6B8A-F465-025AE430C8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366621" y="1112018"/>
              <a:ext cx="1534967" cy="1534967"/>
            </a:xfrm>
            <a:prstGeom prst="rect">
              <a:avLst/>
            </a:prstGeom>
          </p:spPr>
        </p:pic>
        <p:pic>
          <p:nvPicPr>
            <p:cNvPr id="55" name="Grafický objekt 54" descr="Internet se souvislou výplní">
              <a:extLst>
                <a:ext uri="{FF2B5EF4-FFF2-40B4-BE49-F238E27FC236}">
                  <a16:creationId xmlns:a16="http://schemas.microsoft.com/office/drawing/2014/main" id="{FAE8AB07-D635-B6B1-37A6-58F14500037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9152824">
              <a:off x="1769739" y="1578996"/>
              <a:ext cx="1698788" cy="1698788"/>
            </a:xfrm>
            <a:prstGeom prst="rect">
              <a:avLst/>
            </a:prstGeom>
          </p:spPr>
        </p:pic>
      </p:grpSp>
      <p:sp>
        <p:nvSpPr>
          <p:cNvPr id="3" name="TextovéPole 2">
            <a:extLst>
              <a:ext uri="{FF2B5EF4-FFF2-40B4-BE49-F238E27FC236}">
                <a16:creationId xmlns:a16="http://schemas.microsoft.com/office/drawing/2014/main" id="{C0E5AB90-3D5A-5E6D-E5B9-12979C902313}"/>
              </a:ext>
            </a:extLst>
          </p:cNvPr>
          <p:cNvSpPr txBox="1"/>
          <p:nvPr/>
        </p:nvSpPr>
        <p:spPr>
          <a:xfrm>
            <a:off x="4640198" y="9030043"/>
            <a:ext cx="7565474" cy="1815882"/>
          </a:xfrm>
          <a:prstGeom prst="rect">
            <a:avLst/>
          </a:prstGeom>
          <a:noFill/>
        </p:spPr>
        <p:txBody>
          <a:bodyPr wrap="square">
            <a:spAutoFit/>
          </a:bodyPr>
          <a:lstStyle/>
          <a:p>
            <a:r>
              <a:rPr lang="cs-CZ" sz="2800" b="1" dirty="0"/>
              <a:t>Potvrzení společnosti SCANIA – </a:t>
            </a:r>
            <a:r>
              <a:rPr lang="cs-CZ" sz="2800" dirty="0"/>
              <a:t>pouze pro uchazeče dvou zaměření </a:t>
            </a:r>
            <a:r>
              <a:rPr lang="cs-CZ" sz="2800" b="1" dirty="0"/>
              <a:t>Mechanik nákladních vozidel a autobusů </a:t>
            </a:r>
            <a:r>
              <a:rPr lang="cs-CZ" sz="2800" b="1" dirty="0" err="1"/>
              <a:t>Scania</a:t>
            </a:r>
            <a:r>
              <a:rPr lang="cs-CZ" sz="2800" b="1" dirty="0"/>
              <a:t> a </a:t>
            </a:r>
            <a:r>
              <a:rPr lang="cs-CZ" sz="2800" b="1" dirty="0" err="1"/>
              <a:t>Scania</a:t>
            </a:r>
            <a:r>
              <a:rPr lang="cs-CZ" sz="2800" b="1" dirty="0"/>
              <a:t> </a:t>
            </a:r>
            <a:r>
              <a:rPr lang="cs-CZ" sz="2800" b="1" dirty="0" err="1"/>
              <a:t>Trainees</a:t>
            </a:r>
            <a:r>
              <a:rPr lang="cs-CZ" sz="2800" b="1" dirty="0"/>
              <a:t>.</a:t>
            </a:r>
          </a:p>
        </p:txBody>
      </p:sp>
      <p:sp>
        <p:nvSpPr>
          <p:cNvPr id="7" name="TextovéPole 6">
            <a:extLst>
              <a:ext uri="{FF2B5EF4-FFF2-40B4-BE49-F238E27FC236}">
                <a16:creationId xmlns:a16="http://schemas.microsoft.com/office/drawing/2014/main" id="{EA94F8E7-FC4F-876D-B6B5-C1A4469A2C5E}"/>
              </a:ext>
            </a:extLst>
          </p:cNvPr>
          <p:cNvSpPr txBox="1"/>
          <p:nvPr/>
        </p:nvSpPr>
        <p:spPr>
          <a:xfrm>
            <a:off x="4710286" y="5463646"/>
            <a:ext cx="7565474" cy="1938992"/>
          </a:xfrm>
          <a:prstGeom prst="rect">
            <a:avLst/>
          </a:prstGeom>
          <a:noFill/>
        </p:spPr>
        <p:txBody>
          <a:bodyPr wrap="square">
            <a:spAutoFit/>
          </a:bodyPr>
          <a:lstStyle/>
          <a:p>
            <a:r>
              <a:rPr lang="cs-CZ" sz="3000" b="1" dirty="0"/>
              <a:t>Doporučení školského poradenského zařízení </a:t>
            </a:r>
            <a:r>
              <a:rPr lang="cs-CZ" sz="3000" dirty="0"/>
              <a:t>– pouze pro uchazeče, kteří mají doporučení pro uzpůsobení podmínek PZ.</a:t>
            </a:r>
          </a:p>
        </p:txBody>
      </p:sp>
    </p:spTree>
    <p:extLst>
      <p:ext uri="{BB962C8B-B14F-4D97-AF65-F5344CB8AC3E}">
        <p14:creationId xmlns:p14="http://schemas.microsoft.com/office/powerpoint/2010/main" val="9702611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55505F-543F-AEF3-21C5-E2F787DE5D4F}"/>
              </a:ext>
            </a:extLst>
          </p:cNvPr>
          <p:cNvSpPr>
            <a:spLocks noGrp="1"/>
          </p:cNvSpPr>
          <p:nvPr>
            <p:ph type="title"/>
          </p:nvPr>
        </p:nvSpPr>
        <p:spPr/>
        <p:txBody>
          <a:bodyPr/>
          <a:lstStyle/>
          <a:p>
            <a:r>
              <a:rPr lang="cs-CZ" dirty="0"/>
              <a:t>Povinné přílohy</a:t>
            </a:r>
          </a:p>
        </p:txBody>
      </p:sp>
      <p:sp>
        <p:nvSpPr>
          <p:cNvPr id="4" name="Zástupný symbol pro číslo snímku 3">
            <a:extLst>
              <a:ext uri="{FF2B5EF4-FFF2-40B4-BE49-F238E27FC236}">
                <a16:creationId xmlns:a16="http://schemas.microsoft.com/office/drawing/2014/main" id="{8B1BFA9B-3C55-5F6C-B793-9F8902618494}"/>
              </a:ext>
            </a:extLst>
          </p:cNvPr>
          <p:cNvSpPr>
            <a:spLocks noGrp="1"/>
          </p:cNvSpPr>
          <p:nvPr>
            <p:ph type="sldNum" sz="quarter" idx="12"/>
          </p:nvPr>
        </p:nvSpPr>
        <p:spPr/>
        <p:txBody>
          <a:bodyPr/>
          <a:lstStyle/>
          <a:p>
            <a:fld id="{FBB2B0D3-5362-4370-A1AB-3649A94679DA}" type="slidenum">
              <a:rPr lang="sk-SK" smtClean="0"/>
              <a:pPr/>
              <a:t>17</a:t>
            </a:fld>
            <a:endParaRPr lang="sk-SK" dirty="0"/>
          </a:p>
        </p:txBody>
      </p:sp>
      <p:sp>
        <p:nvSpPr>
          <p:cNvPr id="6" name="TextovéPole 5">
            <a:extLst>
              <a:ext uri="{FF2B5EF4-FFF2-40B4-BE49-F238E27FC236}">
                <a16:creationId xmlns:a16="http://schemas.microsoft.com/office/drawing/2014/main" id="{CF8CEE54-625A-1448-81D5-3DA987419ED5}"/>
              </a:ext>
            </a:extLst>
          </p:cNvPr>
          <p:cNvSpPr txBox="1"/>
          <p:nvPr/>
        </p:nvSpPr>
        <p:spPr>
          <a:xfrm>
            <a:off x="4626526" y="15749703"/>
            <a:ext cx="7889630" cy="1477328"/>
          </a:xfrm>
          <a:prstGeom prst="rect">
            <a:avLst/>
          </a:prstGeom>
          <a:noFill/>
        </p:spPr>
        <p:txBody>
          <a:bodyPr wrap="square">
            <a:spAutoFit/>
          </a:bodyPr>
          <a:lstStyle/>
          <a:p>
            <a:r>
              <a:rPr lang="cs-CZ" sz="3000" dirty="0"/>
              <a:t>Formuláře dostupné na: </a:t>
            </a:r>
            <a:r>
              <a:rPr lang="cs-CZ" sz="3000" dirty="0">
                <a:hlinkClick r:id="rId2"/>
              </a:rPr>
              <a:t>https://www.prihlaskynastredni.cz/rodice-zaci.html</a:t>
            </a:r>
            <a:r>
              <a:rPr lang="cs-CZ" sz="3000" dirty="0"/>
              <a:t> </a:t>
            </a:r>
          </a:p>
        </p:txBody>
      </p:sp>
      <p:sp>
        <p:nvSpPr>
          <p:cNvPr id="9" name="TextovéPole 8">
            <a:extLst>
              <a:ext uri="{FF2B5EF4-FFF2-40B4-BE49-F238E27FC236}">
                <a16:creationId xmlns:a16="http://schemas.microsoft.com/office/drawing/2014/main" id="{DA794062-384F-E56F-B9F7-AB278D8BF8F9}"/>
              </a:ext>
            </a:extLst>
          </p:cNvPr>
          <p:cNvSpPr txBox="1"/>
          <p:nvPr/>
        </p:nvSpPr>
        <p:spPr>
          <a:xfrm>
            <a:off x="1276292" y="-3562365"/>
            <a:ext cx="7558637" cy="3323987"/>
          </a:xfrm>
          <a:prstGeom prst="rect">
            <a:avLst/>
          </a:prstGeom>
          <a:noFill/>
        </p:spPr>
        <p:txBody>
          <a:bodyPr wrap="square">
            <a:spAutoFit/>
          </a:bodyPr>
          <a:lstStyle/>
          <a:p>
            <a:r>
              <a:rPr lang="cs-CZ" sz="3200" b="1" dirty="0"/>
              <a:t>Lékařský posudek </a:t>
            </a:r>
            <a:r>
              <a:rPr lang="cs-CZ" sz="3000" dirty="0"/>
              <a:t>– na naší škole povinné pro všechny obory.</a:t>
            </a:r>
          </a:p>
          <a:p>
            <a:pPr lvl="1"/>
            <a:r>
              <a:rPr lang="cs-CZ" sz="3000" dirty="0"/>
              <a:t>Nepodcenit lhůtu, kterou má lékař na vypracování posudku.</a:t>
            </a:r>
          </a:p>
          <a:p>
            <a:pPr lvl="1"/>
            <a:r>
              <a:rPr lang="cs-CZ" sz="3000" dirty="0"/>
              <a:t>V posudku musí být uvedeny všechny 3 kódy a názvy oborů, na které se uchazeč hlásí.</a:t>
            </a:r>
          </a:p>
        </p:txBody>
      </p:sp>
      <p:sp>
        <p:nvSpPr>
          <p:cNvPr id="27" name="TextovéPole 26">
            <a:extLst>
              <a:ext uri="{FF2B5EF4-FFF2-40B4-BE49-F238E27FC236}">
                <a16:creationId xmlns:a16="http://schemas.microsoft.com/office/drawing/2014/main" id="{0C44D922-AC4A-D2C0-B602-A80681EEC955}"/>
              </a:ext>
            </a:extLst>
          </p:cNvPr>
          <p:cNvSpPr txBox="1"/>
          <p:nvPr/>
        </p:nvSpPr>
        <p:spPr>
          <a:xfrm>
            <a:off x="4214262" y="1442090"/>
            <a:ext cx="7558638" cy="1477328"/>
          </a:xfrm>
          <a:prstGeom prst="rect">
            <a:avLst/>
          </a:prstGeom>
          <a:noFill/>
        </p:spPr>
        <p:txBody>
          <a:bodyPr wrap="square">
            <a:spAutoFit/>
          </a:bodyPr>
          <a:lstStyle/>
          <a:p>
            <a:r>
              <a:rPr lang="cs-CZ" sz="3000" b="1" dirty="0"/>
              <a:t>Převod slovního hodnocení do klasifikace </a:t>
            </a:r>
            <a:r>
              <a:rPr lang="cs-CZ" sz="3000" dirty="0"/>
              <a:t>– pouze v případě, že ZŠ používala slovní hodnocení.</a:t>
            </a:r>
          </a:p>
        </p:txBody>
      </p:sp>
      <p:sp>
        <p:nvSpPr>
          <p:cNvPr id="31" name="TextovéPole 30">
            <a:extLst>
              <a:ext uri="{FF2B5EF4-FFF2-40B4-BE49-F238E27FC236}">
                <a16:creationId xmlns:a16="http://schemas.microsoft.com/office/drawing/2014/main" id="{068E9788-2CDD-A4EC-7BDC-4D7C0BB4C66F}"/>
              </a:ext>
            </a:extLst>
          </p:cNvPr>
          <p:cNvSpPr txBox="1"/>
          <p:nvPr/>
        </p:nvSpPr>
        <p:spPr>
          <a:xfrm>
            <a:off x="4788604" y="3130362"/>
            <a:ext cx="7565474" cy="1938992"/>
          </a:xfrm>
          <a:prstGeom prst="rect">
            <a:avLst/>
          </a:prstGeom>
          <a:noFill/>
        </p:spPr>
        <p:txBody>
          <a:bodyPr wrap="square">
            <a:spAutoFit/>
          </a:bodyPr>
          <a:lstStyle/>
          <a:p>
            <a:r>
              <a:rPr lang="cs-CZ" sz="3000" b="1" dirty="0"/>
              <a:t>Doporučení školského poradenského zařízení </a:t>
            </a:r>
            <a:r>
              <a:rPr lang="cs-CZ" sz="3000" dirty="0"/>
              <a:t>– pouze pro uchazeče, kteří mají doporučení pro uzpůsobení podmínek k PZ.</a:t>
            </a:r>
          </a:p>
        </p:txBody>
      </p:sp>
      <p:sp>
        <p:nvSpPr>
          <p:cNvPr id="40" name="TextovéPole 39">
            <a:extLst>
              <a:ext uri="{FF2B5EF4-FFF2-40B4-BE49-F238E27FC236}">
                <a16:creationId xmlns:a16="http://schemas.microsoft.com/office/drawing/2014/main" id="{C9DD3B73-B3C9-8E2D-9E95-BCB78CFEE242}"/>
              </a:ext>
            </a:extLst>
          </p:cNvPr>
          <p:cNvSpPr txBox="1"/>
          <p:nvPr/>
        </p:nvSpPr>
        <p:spPr>
          <a:xfrm>
            <a:off x="4633362" y="14222236"/>
            <a:ext cx="7565474" cy="1477328"/>
          </a:xfrm>
          <a:prstGeom prst="rect">
            <a:avLst/>
          </a:prstGeom>
          <a:noFill/>
        </p:spPr>
        <p:txBody>
          <a:bodyPr wrap="square">
            <a:spAutoFit/>
          </a:bodyPr>
          <a:lstStyle/>
          <a:p>
            <a:r>
              <a:rPr lang="cs-CZ" sz="3000" dirty="0"/>
              <a:t>Všechny formuláře stačí mít pouze v jednom originálu. Nahrají se do systému pro všechny 3 školy!</a:t>
            </a:r>
          </a:p>
        </p:txBody>
      </p:sp>
      <p:grpSp>
        <p:nvGrpSpPr>
          <p:cNvPr id="56" name="Skupina 55">
            <a:extLst>
              <a:ext uri="{FF2B5EF4-FFF2-40B4-BE49-F238E27FC236}">
                <a16:creationId xmlns:a16="http://schemas.microsoft.com/office/drawing/2014/main" id="{326C735F-3818-F4BC-BC6C-F8ACEFCE07C2}"/>
              </a:ext>
            </a:extLst>
          </p:cNvPr>
          <p:cNvGrpSpPr/>
          <p:nvPr/>
        </p:nvGrpSpPr>
        <p:grpSpPr>
          <a:xfrm rot="12936430">
            <a:off x="-3130347" y="790105"/>
            <a:ext cx="7771249" cy="7366119"/>
            <a:chOff x="-3137887" y="1112018"/>
            <a:chExt cx="7771249" cy="7366119"/>
          </a:xfrm>
        </p:grpSpPr>
        <p:sp>
          <p:nvSpPr>
            <p:cNvPr id="17" name="Ovál 16">
              <a:extLst>
                <a:ext uri="{FF2B5EF4-FFF2-40B4-BE49-F238E27FC236}">
                  <a16:creationId xmlns:a16="http://schemas.microsoft.com/office/drawing/2014/main" id="{8D0B2A34-3380-1E3E-5139-3832FC8B6942}"/>
                </a:ext>
              </a:extLst>
            </p:cNvPr>
            <p:cNvSpPr/>
            <p:nvPr/>
          </p:nvSpPr>
          <p:spPr>
            <a:xfrm rot="3093408">
              <a:off x="-2328530" y="1626762"/>
              <a:ext cx="6279776" cy="6279776"/>
            </a:xfrm>
            <a:prstGeom prst="ellipse">
              <a:avLst/>
            </a:prstGeom>
            <a:solidFill>
              <a:srgbClr val="C7C7C7"/>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2" name="Grafický objekt 21" descr="Stetoskop se souvislou výplní">
              <a:extLst>
                <a:ext uri="{FF2B5EF4-FFF2-40B4-BE49-F238E27FC236}">
                  <a16:creationId xmlns:a16="http://schemas.microsoft.com/office/drawing/2014/main" id="{6F957586-E309-B8FD-4EFA-87A6F5A129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10174" y="3678750"/>
              <a:ext cx="1723188" cy="1723188"/>
            </a:xfrm>
            <a:prstGeom prst="rect">
              <a:avLst/>
            </a:prstGeom>
          </p:spPr>
        </p:pic>
        <p:pic>
          <p:nvPicPr>
            <p:cNvPr id="44" name="Grafický objekt 43" descr="Svitek se souvislou výplní">
              <a:extLst>
                <a:ext uri="{FF2B5EF4-FFF2-40B4-BE49-F238E27FC236}">
                  <a16:creationId xmlns:a16="http://schemas.microsoft.com/office/drawing/2014/main" id="{790E1662-D606-5662-5F35-7B5E2B2694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602178">
              <a:off x="2056705" y="5965667"/>
              <a:ext cx="1685238" cy="1685238"/>
            </a:xfrm>
            <a:prstGeom prst="rect">
              <a:avLst/>
            </a:prstGeom>
          </p:spPr>
        </p:pic>
        <p:pic>
          <p:nvPicPr>
            <p:cNvPr id="46" name="Grafický objekt 45" descr="Odznak 1 se souvislou výplní">
              <a:extLst>
                <a:ext uri="{FF2B5EF4-FFF2-40B4-BE49-F238E27FC236}">
                  <a16:creationId xmlns:a16="http://schemas.microsoft.com/office/drawing/2014/main" id="{037ED735-9C9A-128F-E2B5-E94EC1AC19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43875" y="6943170"/>
              <a:ext cx="1534967" cy="1534967"/>
            </a:xfrm>
            <a:prstGeom prst="rect">
              <a:avLst/>
            </a:prstGeom>
          </p:spPr>
        </p:pic>
        <p:pic>
          <p:nvPicPr>
            <p:cNvPr id="48" name="Grafický objekt 47" descr="Školní budova se souvislou výplní">
              <a:extLst>
                <a:ext uri="{FF2B5EF4-FFF2-40B4-BE49-F238E27FC236}">
                  <a16:creationId xmlns:a16="http://schemas.microsoft.com/office/drawing/2014/main" id="{4D7876FC-2995-8474-4C02-169E64C8F1E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8683707">
              <a:off x="-2328557" y="5954630"/>
              <a:ext cx="1713766" cy="1713766"/>
            </a:xfrm>
            <a:prstGeom prst="rect">
              <a:avLst/>
            </a:prstGeom>
          </p:spPr>
        </p:pic>
        <p:pic>
          <p:nvPicPr>
            <p:cNvPr id="50" name="Grafický objekt 49" descr="Nákladní vůz se souvislou výplní">
              <a:extLst>
                <a:ext uri="{FF2B5EF4-FFF2-40B4-BE49-F238E27FC236}">
                  <a16:creationId xmlns:a16="http://schemas.microsoft.com/office/drawing/2014/main" id="{3EA88A19-207E-EED0-9AED-3F1E444BA23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0800000">
              <a:off x="-3137887" y="3942563"/>
              <a:ext cx="1604071" cy="1604071"/>
            </a:xfrm>
            <a:prstGeom prst="rect">
              <a:avLst/>
            </a:prstGeom>
          </p:spPr>
        </p:pic>
        <p:pic>
          <p:nvPicPr>
            <p:cNvPr id="52" name="Grafický objekt 51" descr="Fotoaparát se souvislou výplní">
              <a:extLst>
                <a:ext uri="{FF2B5EF4-FFF2-40B4-BE49-F238E27FC236}">
                  <a16:creationId xmlns:a16="http://schemas.microsoft.com/office/drawing/2014/main" id="{57CDEC8B-AC2A-5939-2742-5136586EF1A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3037151">
              <a:off x="-2312668" y="2290319"/>
              <a:ext cx="1604072" cy="1604072"/>
            </a:xfrm>
            <a:prstGeom prst="rect">
              <a:avLst/>
            </a:prstGeom>
          </p:spPr>
        </p:pic>
        <p:pic>
          <p:nvPicPr>
            <p:cNvPr id="53" name="Grafický objekt 52" descr="Odznak 1 se souvislou výplní">
              <a:extLst>
                <a:ext uri="{FF2B5EF4-FFF2-40B4-BE49-F238E27FC236}">
                  <a16:creationId xmlns:a16="http://schemas.microsoft.com/office/drawing/2014/main" id="{43F55639-CEF2-6B8A-F465-025AE430C8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366621" y="1112018"/>
              <a:ext cx="1534967" cy="1534967"/>
            </a:xfrm>
            <a:prstGeom prst="rect">
              <a:avLst/>
            </a:prstGeom>
          </p:spPr>
        </p:pic>
        <p:pic>
          <p:nvPicPr>
            <p:cNvPr id="55" name="Grafický objekt 54" descr="Internet se souvislou výplní">
              <a:extLst>
                <a:ext uri="{FF2B5EF4-FFF2-40B4-BE49-F238E27FC236}">
                  <a16:creationId xmlns:a16="http://schemas.microsoft.com/office/drawing/2014/main" id="{FAE8AB07-D635-B6B1-37A6-58F14500037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9152824">
              <a:off x="1769739" y="1578996"/>
              <a:ext cx="1698788" cy="1698788"/>
            </a:xfrm>
            <a:prstGeom prst="rect">
              <a:avLst/>
            </a:prstGeom>
          </p:spPr>
        </p:pic>
      </p:grpSp>
      <p:sp>
        <p:nvSpPr>
          <p:cNvPr id="3" name="TextovéPole 2">
            <a:extLst>
              <a:ext uri="{FF2B5EF4-FFF2-40B4-BE49-F238E27FC236}">
                <a16:creationId xmlns:a16="http://schemas.microsoft.com/office/drawing/2014/main" id="{4FE6C4E0-D030-79AF-6914-CD645791DFAF}"/>
              </a:ext>
            </a:extLst>
          </p:cNvPr>
          <p:cNvSpPr txBox="1"/>
          <p:nvPr/>
        </p:nvSpPr>
        <p:spPr>
          <a:xfrm>
            <a:off x="4788604" y="11879421"/>
            <a:ext cx="7833360" cy="1015663"/>
          </a:xfrm>
          <a:prstGeom prst="rect">
            <a:avLst/>
          </a:prstGeom>
          <a:noFill/>
        </p:spPr>
        <p:txBody>
          <a:bodyPr wrap="square">
            <a:spAutoFit/>
          </a:bodyPr>
          <a:lstStyle/>
          <a:p>
            <a:r>
              <a:rPr lang="cs-CZ" sz="3000" dirty="0"/>
              <a:t>Všechny přílohy se naskenují či vyfotí a nahrají do systému.</a:t>
            </a:r>
          </a:p>
        </p:txBody>
      </p:sp>
      <p:sp>
        <p:nvSpPr>
          <p:cNvPr id="8" name="TextovéPole 7">
            <a:extLst>
              <a:ext uri="{FF2B5EF4-FFF2-40B4-BE49-F238E27FC236}">
                <a16:creationId xmlns:a16="http://schemas.microsoft.com/office/drawing/2014/main" id="{0AF64DC7-5043-3464-6DD8-EFFCCC3BA6A7}"/>
              </a:ext>
            </a:extLst>
          </p:cNvPr>
          <p:cNvSpPr txBox="1"/>
          <p:nvPr/>
        </p:nvSpPr>
        <p:spPr>
          <a:xfrm>
            <a:off x="4585842" y="5663748"/>
            <a:ext cx="7565474" cy="1815882"/>
          </a:xfrm>
          <a:prstGeom prst="rect">
            <a:avLst/>
          </a:prstGeom>
          <a:noFill/>
        </p:spPr>
        <p:txBody>
          <a:bodyPr wrap="square">
            <a:spAutoFit/>
          </a:bodyPr>
          <a:lstStyle/>
          <a:p>
            <a:r>
              <a:rPr lang="cs-CZ" sz="2800" b="1" dirty="0"/>
              <a:t>Potvrzení společnosti SCANIA – </a:t>
            </a:r>
            <a:r>
              <a:rPr lang="cs-CZ" sz="2800" dirty="0"/>
              <a:t>pouze pro uchazeče dvou zaměření </a:t>
            </a:r>
            <a:r>
              <a:rPr lang="cs-CZ" sz="2800" b="1" dirty="0"/>
              <a:t>Mechanik nákladních vozidel a autobusů </a:t>
            </a:r>
            <a:r>
              <a:rPr lang="cs-CZ" sz="2800" b="1" dirty="0" err="1"/>
              <a:t>Scania</a:t>
            </a:r>
            <a:r>
              <a:rPr lang="cs-CZ" sz="2800" b="1" dirty="0"/>
              <a:t> a </a:t>
            </a:r>
            <a:r>
              <a:rPr lang="cs-CZ" sz="2800" b="1" dirty="0" err="1"/>
              <a:t>Scania</a:t>
            </a:r>
            <a:r>
              <a:rPr lang="cs-CZ" sz="2800" b="1" dirty="0"/>
              <a:t> </a:t>
            </a:r>
            <a:r>
              <a:rPr lang="cs-CZ" sz="2800" b="1" dirty="0" err="1"/>
              <a:t>Trainees</a:t>
            </a:r>
            <a:r>
              <a:rPr lang="cs-CZ" sz="2800" b="1" dirty="0"/>
              <a:t>.</a:t>
            </a:r>
          </a:p>
        </p:txBody>
      </p:sp>
      <p:sp>
        <p:nvSpPr>
          <p:cNvPr id="10" name="TextovéPole 9">
            <a:extLst>
              <a:ext uri="{FF2B5EF4-FFF2-40B4-BE49-F238E27FC236}">
                <a16:creationId xmlns:a16="http://schemas.microsoft.com/office/drawing/2014/main" id="{970FF2C9-A6C9-A198-A168-40F75B35D5D8}"/>
              </a:ext>
            </a:extLst>
          </p:cNvPr>
          <p:cNvSpPr txBox="1"/>
          <p:nvPr/>
        </p:nvSpPr>
        <p:spPr>
          <a:xfrm>
            <a:off x="3603945" y="-2610370"/>
            <a:ext cx="7558636" cy="1477328"/>
          </a:xfrm>
          <a:prstGeom prst="rect">
            <a:avLst/>
          </a:prstGeom>
          <a:noFill/>
        </p:spPr>
        <p:txBody>
          <a:bodyPr wrap="square">
            <a:spAutoFit/>
          </a:bodyPr>
          <a:lstStyle/>
          <a:p>
            <a:r>
              <a:rPr lang="cs-CZ" sz="3000" b="1" dirty="0"/>
              <a:t>Hodnocení na vysvědčení z předchozího vzdělávání – vydává ZŠ.</a:t>
            </a:r>
            <a:endParaRPr lang="cs-CZ" sz="3000" dirty="0"/>
          </a:p>
        </p:txBody>
      </p:sp>
      <p:pic>
        <p:nvPicPr>
          <p:cNvPr id="11" name="Zástupný obsah 5" descr="Obsah obrázku text, dopis, Písmo, snímek obrazovky&#10;&#10;Popis byl vytvořen automaticky">
            <a:extLst>
              <a:ext uri="{FF2B5EF4-FFF2-40B4-BE49-F238E27FC236}">
                <a16:creationId xmlns:a16="http://schemas.microsoft.com/office/drawing/2014/main" id="{00D8F07C-F7C2-74EA-7C9B-4A5C10062752}"/>
              </a:ext>
            </a:extLst>
          </p:cNvPr>
          <p:cNvPicPr>
            <a:picLocks noGrp="1" noChangeAspect="1"/>
          </p:cNvPicPr>
          <p:nvPr>
            <p:ph idx="1"/>
          </p:nvPr>
        </p:nvPicPr>
        <p:blipFill>
          <a:blip r:embed="rId17" cstate="print">
            <a:extLst>
              <a:ext uri="{28A0092B-C50C-407E-A947-70E740481C1C}">
                <a14:useLocalDpi xmlns:a14="http://schemas.microsoft.com/office/drawing/2010/main" val="0"/>
              </a:ext>
            </a:extLst>
          </a:blip>
          <a:srcRect l="-940" r="940" b="37255"/>
          <a:stretch/>
        </p:blipFill>
        <p:spPr>
          <a:xfrm>
            <a:off x="14280979" y="1138250"/>
            <a:ext cx="6294119" cy="5457051"/>
          </a:xfrm>
        </p:spPr>
      </p:pic>
      <p:pic>
        <p:nvPicPr>
          <p:cNvPr id="12" name="Zástupný obsah 5" descr="Obsah obrázku text, dopis, Písmo, snímek obrazovky&#10;&#10;Popis byl vytvořen automaticky">
            <a:extLst>
              <a:ext uri="{FF2B5EF4-FFF2-40B4-BE49-F238E27FC236}">
                <a16:creationId xmlns:a16="http://schemas.microsoft.com/office/drawing/2014/main" id="{89724FB3-DA0F-39CA-B774-D811D2260996}"/>
              </a:ext>
            </a:extLst>
          </p:cNvPr>
          <p:cNvPicPr>
            <a:picLocks noChangeAspect="1"/>
          </p:cNvPicPr>
          <p:nvPr/>
        </p:nvPicPr>
        <p:blipFill>
          <a:blip r:embed="rId18" cstate="print">
            <a:extLst>
              <a:ext uri="{28A0092B-C50C-407E-A947-70E740481C1C}">
                <a14:useLocalDpi xmlns:a14="http://schemas.microsoft.com/office/drawing/2010/main" val="0"/>
              </a:ext>
            </a:extLst>
          </a:blip>
          <a:srcRect t="64182"/>
          <a:stretch/>
        </p:blipFill>
        <p:spPr>
          <a:xfrm>
            <a:off x="20188860" y="4308805"/>
            <a:ext cx="5598319" cy="2770775"/>
          </a:xfrm>
          <a:prstGeom prst="rect">
            <a:avLst/>
          </a:prstGeom>
        </p:spPr>
      </p:pic>
    </p:spTree>
    <p:extLst>
      <p:ext uri="{BB962C8B-B14F-4D97-AF65-F5344CB8AC3E}">
        <p14:creationId xmlns:p14="http://schemas.microsoft.com/office/powerpoint/2010/main" val="148920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55505F-543F-AEF3-21C5-E2F787DE5D4F}"/>
              </a:ext>
            </a:extLst>
          </p:cNvPr>
          <p:cNvSpPr>
            <a:spLocks noGrp="1"/>
          </p:cNvSpPr>
          <p:nvPr>
            <p:ph type="title"/>
          </p:nvPr>
        </p:nvSpPr>
        <p:spPr/>
        <p:txBody>
          <a:bodyPr/>
          <a:lstStyle/>
          <a:p>
            <a:r>
              <a:rPr lang="cs-CZ" dirty="0"/>
              <a:t>Povinné přílohy</a:t>
            </a:r>
          </a:p>
        </p:txBody>
      </p:sp>
      <p:sp>
        <p:nvSpPr>
          <p:cNvPr id="4" name="Zástupný symbol pro číslo snímku 3">
            <a:extLst>
              <a:ext uri="{FF2B5EF4-FFF2-40B4-BE49-F238E27FC236}">
                <a16:creationId xmlns:a16="http://schemas.microsoft.com/office/drawing/2014/main" id="{8B1BFA9B-3C55-5F6C-B793-9F8902618494}"/>
              </a:ext>
            </a:extLst>
          </p:cNvPr>
          <p:cNvSpPr>
            <a:spLocks noGrp="1"/>
          </p:cNvSpPr>
          <p:nvPr>
            <p:ph type="sldNum" sz="quarter" idx="12"/>
          </p:nvPr>
        </p:nvSpPr>
        <p:spPr/>
        <p:txBody>
          <a:bodyPr/>
          <a:lstStyle/>
          <a:p>
            <a:fld id="{FBB2B0D3-5362-4370-A1AB-3649A94679DA}" type="slidenum">
              <a:rPr lang="sk-SK" smtClean="0"/>
              <a:pPr/>
              <a:t>18</a:t>
            </a:fld>
            <a:endParaRPr lang="sk-SK" dirty="0"/>
          </a:p>
        </p:txBody>
      </p:sp>
      <p:sp>
        <p:nvSpPr>
          <p:cNvPr id="6" name="TextovéPole 5">
            <a:extLst>
              <a:ext uri="{FF2B5EF4-FFF2-40B4-BE49-F238E27FC236}">
                <a16:creationId xmlns:a16="http://schemas.microsoft.com/office/drawing/2014/main" id="{CF8CEE54-625A-1448-81D5-3DA987419ED5}"/>
              </a:ext>
            </a:extLst>
          </p:cNvPr>
          <p:cNvSpPr txBox="1"/>
          <p:nvPr/>
        </p:nvSpPr>
        <p:spPr>
          <a:xfrm>
            <a:off x="4626526" y="15749703"/>
            <a:ext cx="7889630" cy="1477328"/>
          </a:xfrm>
          <a:prstGeom prst="rect">
            <a:avLst/>
          </a:prstGeom>
          <a:noFill/>
        </p:spPr>
        <p:txBody>
          <a:bodyPr wrap="square">
            <a:spAutoFit/>
          </a:bodyPr>
          <a:lstStyle/>
          <a:p>
            <a:r>
              <a:rPr lang="cs-CZ" sz="3000" dirty="0"/>
              <a:t>Formuláře dostupné na: </a:t>
            </a:r>
            <a:r>
              <a:rPr lang="cs-CZ" sz="3000" dirty="0">
                <a:hlinkClick r:id="rId2"/>
              </a:rPr>
              <a:t>https://www.prihlaskynastredni.cz/rodice-zaci.html</a:t>
            </a:r>
            <a:r>
              <a:rPr lang="cs-CZ" sz="3000" dirty="0"/>
              <a:t> </a:t>
            </a:r>
          </a:p>
        </p:txBody>
      </p:sp>
      <p:sp>
        <p:nvSpPr>
          <p:cNvPr id="9" name="TextovéPole 8">
            <a:extLst>
              <a:ext uri="{FF2B5EF4-FFF2-40B4-BE49-F238E27FC236}">
                <a16:creationId xmlns:a16="http://schemas.microsoft.com/office/drawing/2014/main" id="{DA794062-384F-E56F-B9F7-AB278D8BF8F9}"/>
              </a:ext>
            </a:extLst>
          </p:cNvPr>
          <p:cNvSpPr txBox="1"/>
          <p:nvPr/>
        </p:nvSpPr>
        <p:spPr>
          <a:xfrm>
            <a:off x="1276292" y="-3562365"/>
            <a:ext cx="7558637" cy="3323987"/>
          </a:xfrm>
          <a:prstGeom prst="rect">
            <a:avLst/>
          </a:prstGeom>
          <a:noFill/>
        </p:spPr>
        <p:txBody>
          <a:bodyPr wrap="square">
            <a:spAutoFit/>
          </a:bodyPr>
          <a:lstStyle/>
          <a:p>
            <a:r>
              <a:rPr lang="cs-CZ" sz="3200" b="1" dirty="0"/>
              <a:t>Lékařský posudek </a:t>
            </a:r>
            <a:r>
              <a:rPr lang="cs-CZ" sz="3000" dirty="0"/>
              <a:t>– na naší škole povinné pro všechny obory.</a:t>
            </a:r>
          </a:p>
          <a:p>
            <a:pPr lvl="1"/>
            <a:r>
              <a:rPr lang="cs-CZ" sz="3000" dirty="0"/>
              <a:t>Nepodcenit lhůtu, kterou má lékař na vypracování posudku.</a:t>
            </a:r>
          </a:p>
          <a:p>
            <a:pPr lvl="1"/>
            <a:r>
              <a:rPr lang="cs-CZ" sz="3000" dirty="0"/>
              <a:t>V posudku musí být uvedeny všechny 3 kódy a názvy oborů, na které se uchazeč hlásí.</a:t>
            </a:r>
          </a:p>
        </p:txBody>
      </p:sp>
      <p:sp>
        <p:nvSpPr>
          <p:cNvPr id="27" name="TextovéPole 26">
            <a:extLst>
              <a:ext uri="{FF2B5EF4-FFF2-40B4-BE49-F238E27FC236}">
                <a16:creationId xmlns:a16="http://schemas.microsoft.com/office/drawing/2014/main" id="{0C44D922-AC4A-D2C0-B602-A80681EEC955}"/>
              </a:ext>
            </a:extLst>
          </p:cNvPr>
          <p:cNvSpPr txBox="1"/>
          <p:nvPr/>
        </p:nvSpPr>
        <p:spPr>
          <a:xfrm>
            <a:off x="4214262" y="1442090"/>
            <a:ext cx="7558638" cy="1477328"/>
          </a:xfrm>
          <a:prstGeom prst="rect">
            <a:avLst/>
          </a:prstGeom>
          <a:noFill/>
        </p:spPr>
        <p:txBody>
          <a:bodyPr wrap="square">
            <a:spAutoFit/>
          </a:bodyPr>
          <a:lstStyle/>
          <a:p>
            <a:r>
              <a:rPr lang="cs-CZ" sz="3000" b="1" dirty="0"/>
              <a:t>Převod slovního hodnocení do klasifikace </a:t>
            </a:r>
            <a:r>
              <a:rPr lang="cs-CZ" sz="3000" dirty="0"/>
              <a:t>– pouze v případě, že ZŠ používala slovní hodnocení.</a:t>
            </a:r>
          </a:p>
        </p:txBody>
      </p:sp>
      <p:sp>
        <p:nvSpPr>
          <p:cNvPr id="31" name="TextovéPole 30">
            <a:extLst>
              <a:ext uri="{FF2B5EF4-FFF2-40B4-BE49-F238E27FC236}">
                <a16:creationId xmlns:a16="http://schemas.microsoft.com/office/drawing/2014/main" id="{068E9788-2CDD-A4EC-7BDC-4D7C0BB4C66F}"/>
              </a:ext>
            </a:extLst>
          </p:cNvPr>
          <p:cNvSpPr txBox="1"/>
          <p:nvPr/>
        </p:nvSpPr>
        <p:spPr>
          <a:xfrm>
            <a:off x="4788604" y="3130362"/>
            <a:ext cx="7565474" cy="1938992"/>
          </a:xfrm>
          <a:prstGeom prst="rect">
            <a:avLst/>
          </a:prstGeom>
          <a:noFill/>
        </p:spPr>
        <p:txBody>
          <a:bodyPr wrap="square">
            <a:spAutoFit/>
          </a:bodyPr>
          <a:lstStyle/>
          <a:p>
            <a:r>
              <a:rPr lang="cs-CZ" sz="3000" b="1" dirty="0"/>
              <a:t>Doporučení školského poradenského zařízení </a:t>
            </a:r>
            <a:r>
              <a:rPr lang="cs-CZ" sz="3000" dirty="0"/>
              <a:t>– pouze pro uchazeče, kteří mají doporučení pro uzpůsobení podmínek PZ.</a:t>
            </a:r>
          </a:p>
        </p:txBody>
      </p:sp>
      <p:sp>
        <p:nvSpPr>
          <p:cNvPr id="40" name="TextovéPole 39">
            <a:extLst>
              <a:ext uri="{FF2B5EF4-FFF2-40B4-BE49-F238E27FC236}">
                <a16:creationId xmlns:a16="http://schemas.microsoft.com/office/drawing/2014/main" id="{C9DD3B73-B3C9-8E2D-9E95-BCB78CFEE242}"/>
              </a:ext>
            </a:extLst>
          </p:cNvPr>
          <p:cNvSpPr txBox="1"/>
          <p:nvPr/>
        </p:nvSpPr>
        <p:spPr>
          <a:xfrm>
            <a:off x="4633362" y="14222236"/>
            <a:ext cx="7565474" cy="1477328"/>
          </a:xfrm>
          <a:prstGeom prst="rect">
            <a:avLst/>
          </a:prstGeom>
          <a:noFill/>
        </p:spPr>
        <p:txBody>
          <a:bodyPr wrap="square">
            <a:spAutoFit/>
          </a:bodyPr>
          <a:lstStyle/>
          <a:p>
            <a:r>
              <a:rPr lang="cs-CZ" sz="3000" dirty="0"/>
              <a:t>Všechny formuláře stačí mít pouze v jednom originálu. Nahrají se do systému pro všechny 3 školy!</a:t>
            </a:r>
          </a:p>
        </p:txBody>
      </p:sp>
      <p:grpSp>
        <p:nvGrpSpPr>
          <p:cNvPr id="56" name="Skupina 55">
            <a:extLst>
              <a:ext uri="{FF2B5EF4-FFF2-40B4-BE49-F238E27FC236}">
                <a16:creationId xmlns:a16="http://schemas.microsoft.com/office/drawing/2014/main" id="{326C735F-3818-F4BC-BC6C-F8ACEFCE07C2}"/>
              </a:ext>
            </a:extLst>
          </p:cNvPr>
          <p:cNvGrpSpPr/>
          <p:nvPr/>
        </p:nvGrpSpPr>
        <p:grpSpPr>
          <a:xfrm rot="12936430">
            <a:off x="-3130347" y="790105"/>
            <a:ext cx="7771249" cy="7366119"/>
            <a:chOff x="-3137887" y="1112018"/>
            <a:chExt cx="7771249" cy="7366119"/>
          </a:xfrm>
        </p:grpSpPr>
        <p:sp>
          <p:nvSpPr>
            <p:cNvPr id="17" name="Ovál 16">
              <a:extLst>
                <a:ext uri="{FF2B5EF4-FFF2-40B4-BE49-F238E27FC236}">
                  <a16:creationId xmlns:a16="http://schemas.microsoft.com/office/drawing/2014/main" id="{8D0B2A34-3380-1E3E-5139-3832FC8B6942}"/>
                </a:ext>
              </a:extLst>
            </p:cNvPr>
            <p:cNvSpPr/>
            <p:nvPr/>
          </p:nvSpPr>
          <p:spPr>
            <a:xfrm rot="3093408">
              <a:off x="-2328530" y="1626762"/>
              <a:ext cx="6279776" cy="6279776"/>
            </a:xfrm>
            <a:prstGeom prst="ellipse">
              <a:avLst/>
            </a:prstGeom>
            <a:solidFill>
              <a:srgbClr val="C7C7C7"/>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2" name="Grafický objekt 21" descr="Stetoskop se souvislou výplní">
              <a:extLst>
                <a:ext uri="{FF2B5EF4-FFF2-40B4-BE49-F238E27FC236}">
                  <a16:creationId xmlns:a16="http://schemas.microsoft.com/office/drawing/2014/main" id="{6F957586-E309-B8FD-4EFA-87A6F5A129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10174" y="3678750"/>
              <a:ext cx="1723188" cy="1723188"/>
            </a:xfrm>
            <a:prstGeom prst="rect">
              <a:avLst/>
            </a:prstGeom>
          </p:spPr>
        </p:pic>
        <p:pic>
          <p:nvPicPr>
            <p:cNvPr id="44" name="Grafický objekt 43" descr="Svitek se souvislou výplní">
              <a:extLst>
                <a:ext uri="{FF2B5EF4-FFF2-40B4-BE49-F238E27FC236}">
                  <a16:creationId xmlns:a16="http://schemas.microsoft.com/office/drawing/2014/main" id="{790E1662-D606-5662-5F35-7B5E2B2694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602178">
              <a:off x="2056705" y="5965667"/>
              <a:ext cx="1685238" cy="1685238"/>
            </a:xfrm>
            <a:prstGeom prst="rect">
              <a:avLst/>
            </a:prstGeom>
          </p:spPr>
        </p:pic>
        <p:pic>
          <p:nvPicPr>
            <p:cNvPr id="46" name="Grafický objekt 45" descr="Odznak 1 se souvislou výplní">
              <a:extLst>
                <a:ext uri="{FF2B5EF4-FFF2-40B4-BE49-F238E27FC236}">
                  <a16:creationId xmlns:a16="http://schemas.microsoft.com/office/drawing/2014/main" id="{037ED735-9C9A-128F-E2B5-E94EC1AC19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43875" y="6943170"/>
              <a:ext cx="1534967" cy="1534967"/>
            </a:xfrm>
            <a:prstGeom prst="rect">
              <a:avLst/>
            </a:prstGeom>
          </p:spPr>
        </p:pic>
        <p:pic>
          <p:nvPicPr>
            <p:cNvPr id="48" name="Grafický objekt 47" descr="Školní budova se souvislou výplní">
              <a:extLst>
                <a:ext uri="{FF2B5EF4-FFF2-40B4-BE49-F238E27FC236}">
                  <a16:creationId xmlns:a16="http://schemas.microsoft.com/office/drawing/2014/main" id="{4D7876FC-2995-8474-4C02-169E64C8F1E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8683707">
              <a:off x="-2328557" y="5954630"/>
              <a:ext cx="1713766" cy="1713766"/>
            </a:xfrm>
            <a:prstGeom prst="rect">
              <a:avLst/>
            </a:prstGeom>
          </p:spPr>
        </p:pic>
        <p:pic>
          <p:nvPicPr>
            <p:cNvPr id="50" name="Grafický objekt 49" descr="Nákladní vůz se souvislou výplní">
              <a:extLst>
                <a:ext uri="{FF2B5EF4-FFF2-40B4-BE49-F238E27FC236}">
                  <a16:creationId xmlns:a16="http://schemas.microsoft.com/office/drawing/2014/main" id="{3EA88A19-207E-EED0-9AED-3F1E444BA23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0800000">
              <a:off x="-3137887" y="3942563"/>
              <a:ext cx="1604071" cy="1604071"/>
            </a:xfrm>
            <a:prstGeom prst="rect">
              <a:avLst/>
            </a:prstGeom>
          </p:spPr>
        </p:pic>
        <p:pic>
          <p:nvPicPr>
            <p:cNvPr id="52" name="Grafický objekt 51" descr="Fotoaparát se souvislou výplní">
              <a:extLst>
                <a:ext uri="{FF2B5EF4-FFF2-40B4-BE49-F238E27FC236}">
                  <a16:creationId xmlns:a16="http://schemas.microsoft.com/office/drawing/2014/main" id="{57CDEC8B-AC2A-5939-2742-5136586EF1A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3037151">
              <a:off x="-2312668" y="2290319"/>
              <a:ext cx="1604072" cy="1604072"/>
            </a:xfrm>
            <a:prstGeom prst="rect">
              <a:avLst/>
            </a:prstGeom>
          </p:spPr>
        </p:pic>
        <p:pic>
          <p:nvPicPr>
            <p:cNvPr id="53" name="Grafický objekt 52" descr="Odznak 1 se souvislou výplní">
              <a:extLst>
                <a:ext uri="{FF2B5EF4-FFF2-40B4-BE49-F238E27FC236}">
                  <a16:creationId xmlns:a16="http://schemas.microsoft.com/office/drawing/2014/main" id="{43F55639-CEF2-6B8A-F465-025AE430C8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366621" y="1112018"/>
              <a:ext cx="1534967" cy="1534967"/>
            </a:xfrm>
            <a:prstGeom prst="rect">
              <a:avLst/>
            </a:prstGeom>
          </p:spPr>
        </p:pic>
        <p:pic>
          <p:nvPicPr>
            <p:cNvPr id="55" name="Grafický objekt 54" descr="Internet se souvislou výplní">
              <a:extLst>
                <a:ext uri="{FF2B5EF4-FFF2-40B4-BE49-F238E27FC236}">
                  <a16:creationId xmlns:a16="http://schemas.microsoft.com/office/drawing/2014/main" id="{FAE8AB07-D635-B6B1-37A6-58F14500037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9152824">
              <a:off x="1769739" y="1578996"/>
              <a:ext cx="1698788" cy="1698788"/>
            </a:xfrm>
            <a:prstGeom prst="rect">
              <a:avLst/>
            </a:prstGeom>
          </p:spPr>
        </p:pic>
      </p:grpSp>
      <p:sp>
        <p:nvSpPr>
          <p:cNvPr id="3" name="TextovéPole 2">
            <a:extLst>
              <a:ext uri="{FF2B5EF4-FFF2-40B4-BE49-F238E27FC236}">
                <a16:creationId xmlns:a16="http://schemas.microsoft.com/office/drawing/2014/main" id="{4FE6C4E0-D030-79AF-6914-CD645791DFAF}"/>
              </a:ext>
            </a:extLst>
          </p:cNvPr>
          <p:cNvSpPr txBox="1"/>
          <p:nvPr/>
        </p:nvSpPr>
        <p:spPr>
          <a:xfrm>
            <a:off x="4788604" y="11879421"/>
            <a:ext cx="7833360" cy="1015663"/>
          </a:xfrm>
          <a:prstGeom prst="rect">
            <a:avLst/>
          </a:prstGeom>
          <a:noFill/>
        </p:spPr>
        <p:txBody>
          <a:bodyPr wrap="square">
            <a:spAutoFit/>
          </a:bodyPr>
          <a:lstStyle/>
          <a:p>
            <a:r>
              <a:rPr lang="cs-CZ" sz="3000" dirty="0"/>
              <a:t>Všechny přílohy se naskenují či vyfotí a nahrají do systému.</a:t>
            </a:r>
          </a:p>
        </p:txBody>
      </p:sp>
      <p:sp>
        <p:nvSpPr>
          <p:cNvPr id="8" name="TextovéPole 7">
            <a:extLst>
              <a:ext uri="{FF2B5EF4-FFF2-40B4-BE49-F238E27FC236}">
                <a16:creationId xmlns:a16="http://schemas.microsoft.com/office/drawing/2014/main" id="{0AF64DC7-5043-3464-6DD8-EFFCCC3BA6A7}"/>
              </a:ext>
            </a:extLst>
          </p:cNvPr>
          <p:cNvSpPr txBox="1"/>
          <p:nvPr/>
        </p:nvSpPr>
        <p:spPr>
          <a:xfrm>
            <a:off x="4585842" y="5663748"/>
            <a:ext cx="7565474" cy="1815882"/>
          </a:xfrm>
          <a:prstGeom prst="rect">
            <a:avLst/>
          </a:prstGeom>
          <a:noFill/>
        </p:spPr>
        <p:txBody>
          <a:bodyPr wrap="square">
            <a:spAutoFit/>
          </a:bodyPr>
          <a:lstStyle/>
          <a:p>
            <a:r>
              <a:rPr lang="cs-CZ" sz="2800" b="1" dirty="0"/>
              <a:t>Potvrzení společnosti SCANIA – </a:t>
            </a:r>
            <a:r>
              <a:rPr lang="cs-CZ" sz="2800" dirty="0"/>
              <a:t>pouze pro uchazeče dvou zaměření </a:t>
            </a:r>
            <a:r>
              <a:rPr lang="cs-CZ" sz="2800" b="1" dirty="0"/>
              <a:t>Mechanik nákladních vozidel a autobusů </a:t>
            </a:r>
            <a:r>
              <a:rPr lang="cs-CZ" sz="2800" b="1" dirty="0" err="1"/>
              <a:t>Scania</a:t>
            </a:r>
            <a:r>
              <a:rPr lang="cs-CZ" sz="2800" b="1" dirty="0"/>
              <a:t> a </a:t>
            </a:r>
            <a:r>
              <a:rPr lang="cs-CZ" sz="2800" b="1" dirty="0" err="1"/>
              <a:t>Scania</a:t>
            </a:r>
            <a:r>
              <a:rPr lang="cs-CZ" sz="2800" b="1" dirty="0"/>
              <a:t> </a:t>
            </a:r>
            <a:r>
              <a:rPr lang="cs-CZ" sz="2800" b="1" dirty="0" err="1"/>
              <a:t>Trainees</a:t>
            </a:r>
            <a:r>
              <a:rPr lang="cs-CZ" sz="2800" b="1" dirty="0"/>
              <a:t>.</a:t>
            </a:r>
          </a:p>
        </p:txBody>
      </p:sp>
      <p:sp>
        <p:nvSpPr>
          <p:cNvPr id="10" name="TextovéPole 9">
            <a:extLst>
              <a:ext uri="{FF2B5EF4-FFF2-40B4-BE49-F238E27FC236}">
                <a16:creationId xmlns:a16="http://schemas.microsoft.com/office/drawing/2014/main" id="{970FF2C9-A6C9-A198-A168-40F75B35D5D8}"/>
              </a:ext>
            </a:extLst>
          </p:cNvPr>
          <p:cNvSpPr txBox="1"/>
          <p:nvPr/>
        </p:nvSpPr>
        <p:spPr>
          <a:xfrm>
            <a:off x="3603945" y="-2610370"/>
            <a:ext cx="7558636" cy="1477328"/>
          </a:xfrm>
          <a:prstGeom prst="rect">
            <a:avLst/>
          </a:prstGeom>
          <a:noFill/>
        </p:spPr>
        <p:txBody>
          <a:bodyPr wrap="square">
            <a:spAutoFit/>
          </a:bodyPr>
          <a:lstStyle/>
          <a:p>
            <a:r>
              <a:rPr lang="cs-CZ" sz="3000" b="1" dirty="0"/>
              <a:t>Hodnocení na vysvědčení z předchozího vzdělávání – vydává ZŠ.</a:t>
            </a:r>
            <a:endParaRPr lang="cs-CZ" sz="3000" dirty="0"/>
          </a:p>
        </p:txBody>
      </p:sp>
      <p:pic>
        <p:nvPicPr>
          <p:cNvPr id="11" name="Zástupný obsah 5" descr="Obsah obrázku text, dopis, Písmo, snímek obrazovky&#10;&#10;Popis byl vytvořen automaticky">
            <a:extLst>
              <a:ext uri="{FF2B5EF4-FFF2-40B4-BE49-F238E27FC236}">
                <a16:creationId xmlns:a16="http://schemas.microsoft.com/office/drawing/2014/main" id="{00D8F07C-F7C2-74EA-7C9B-4A5C10062752}"/>
              </a:ext>
            </a:extLst>
          </p:cNvPr>
          <p:cNvPicPr>
            <a:picLocks noGrp="1" noChangeAspect="1"/>
          </p:cNvPicPr>
          <p:nvPr>
            <p:ph idx="1"/>
          </p:nvPr>
        </p:nvPicPr>
        <p:blipFill>
          <a:blip r:embed="rId17" cstate="print">
            <a:extLst>
              <a:ext uri="{28A0092B-C50C-407E-A947-70E740481C1C}">
                <a14:useLocalDpi xmlns:a14="http://schemas.microsoft.com/office/drawing/2010/main" val="0"/>
              </a:ext>
            </a:extLst>
          </a:blip>
          <a:srcRect l="-940" r="940" b="37255"/>
          <a:stretch/>
        </p:blipFill>
        <p:spPr>
          <a:xfrm>
            <a:off x="561232" y="799617"/>
            <a:ext cx="6294119" cy="5457051"/>
          </a:xfrm>
        </p:spPr>
      </p:pic>
      <p:pic>
        <p:nvPicPr>
          <p:cNvPr id="12" name="Zástupný obsah 5" descr="Obsah obrázku text, dopis, Písmo, snímek obrazovky&#10;&#10;Popis byl vytvořen automaticky">
            <a:extLst>
              <a:ext uri="{FF2B5EF4-FFF2-40B4-BE49-F238E27FC236}">
                <a16:creationId xmlns:a16="http://schemas.microsoft.com/office/drawing/2014/main" id="{89724FB3-DA0F-39CA-B774-D811D2260996}"/>
              </a:ext>
            </a:extLst>
          </p:cNvPr>
          <p:cNvPicPr>
            <a:picLocks noChangeAspect="1"/>
          </p:cNvPicPr>
          <p:nvPr/>
        </p:nvPicPr>
        <p:blipFill>
          <a:blip r:embed="rId18" cstate="print">
            <a:extLst>
              <a:ext uri="{28A0092B-C50C-407E-A947-70E740481C1C}">
                <a14:useLocalDpi xmlns:a14="http://schemas.microsoft.com/office/drawing/2010/main" val="0"/>
              </a:ext>
            </a:extLst>
          </a:blip>
          <a:srcRect t="64182"/>
          <a:stretch/>
        </p:blipFill>
        <p:spPr>
          <a:xfrm>
            <a:off x="6469113" y="3970172"/>
            <a:ext cx="5598319" cy="2770775"/>
          </a:xfrm>
          <a:prstGeom prst="rect">
            <a:avLst/>
          </a:prstGeom>
        </p:spPr>
      </p:pic>
      <mc:AlternateContent xmlns:mc="http://schemas.openxmlformats.org/markup-compatibility/2006" xmlns:p14="http://schemas.microsoft.com/office/powerpoint/2010/main">
        <mc:Choice Requires="p14">
          <p:contentPart p14:bwMode="auto" r:id="rId19">
            <p14:nvContentPartPr>
              <p14:cNvPr id="5" name="Rukopis 4">
                <a:extLst>
                  <a:ext uri="{FF2B5EF4-FFF2-40B4-BE49-F238E27FC236}">
                    <a16:creationId xmlns:a16="http://schemas.microsoft.com/office/drawing/2014/main" id="{30204961-2D4D-393F-422A-72B88B0075DD}"/>
                  </a:ext>
                </a:extLst>
              </p14:cNvPr>
              <p14:cNvContentPartPr/>
              <p14:nvPr/>
            </p14:nvContentPartPr>
            <p14:xfrm>
              <a:off x="3731207" y="1431425"/>
              <a:ext cx="2654280" cy="65880"/>
            </p14:xfrm>
          </p:contentPart>
        </mc:Choice>
        <mc:Fallback xmlns="">
          <p:pic>
            <p:nvPicPr>
              <p:cNvPr id="5" name="Rukopis 4">
                <a:extLst>
                  <a:ext uri="{FF2B5EF4-FFF2-40B4-BE49-F238E27FC236}">
                    <a16:creationId xmlns:a16="http://schemas.microsoft.com/office/drawing/2014/main" id="{30204961-2D4D-393F-422A-72B88B0075DD}"/>
                  </a:ext>
                </a:extLst>
              </p:cNvPr>
              <p:cNvPicPr/>
              <p:nvPr/>
            </p:nvPicPr>
            <p:blipFill>
              <a:blip r:embed="rId20"/>
              <a:stretch>
                <a:fillRect/>
              </a:stretch>
            </p:blipFill>
            <p:spPr>
              <a:xfrm>
                <a:off x="3677207" y="1324012"/>
                <a:ext cx="2761920" cy="280348"/>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 name="Rukopis 6">
                <a:extLst>
                  <a:ext uri="{FF2B5EF4-FFF2-40B4-BE49-F238E27FC236}">
                    <a16:creationId xmlns:a16="http://schemas.microsoft.com/office/drawing/2014/main" id="{8665CDB1-30E0-8A61-789E-AF56402DF26B}"/>
                  </a:ext>
                </a:extLst>
              </p14:cNvPr>
              <p14:cNvContentPartPr/>
              <p14:nvPr/>
            </p14:nvContentPartPr>
            <p14:xfrm>
              <a:off x="3787727" y="1402985"/>
              <a:ext cx="2705760" cy="19800"/>
            </p14:xfrm>
          </p:contentPart>
        </mc:Choice>
        <mc:Fallback xmlns="">
          <p:pic>
            <p:nvPicPr>
              <p:cNvPr id="7" name="Rukopis 6">
                <a:extLst>
                  <a:ext uri="{FF2B5EF4-FFF2-40B4-BE49-F238E27FC236}">
                    <a16:creationId xmlns:a16="http://schemas.microsoft.com/office/drawing/2014/main" id="{8665CDB1-30E0-8A61-789E-AF56402DF26B}"/>
                  </a:ext>
                </a:extLst>
              </p:cNvPr>
              <p:cNvPicPr/>
              <p:nvPr/>
            </p:nvPicPr>
            <p:blipFill>
              <a:blip r:embed="rId22"/>
              <a:stretch>
                <a:fillRect/>
              </a:stretch>
            </p:blipFill>
            <p:spPr>
              <a:xfrm>
                <a:off x="3733727" y="1296914"/>
                <a:ext cx="2813400" cy="231589"/>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Rukopis 12">
                <a:extLst>
                  <a:ext uri="{FF2B5EF4-FFF2-40B4-BE49-F238E27FC236}">
                    <a16:creationId xmlns:a16="http://schemas.microsoft.com/office/drawing/2014/main" id="{DA75AC26-EC07-DAF6-CE27-6E3B1E96C0F0}"/>
                  </a:ext>
                </a:extLst>
              </p14:cNvPr>
              <p14:cNvContentPartPr/>
              <p14:nvPr/>
            </p14:nvContentPartPr>
            <p14:xfrm>
              <a:off x="3750647" y="1560305"/>
              <a:ext cx="2742480" cy="10800"/>
            </p14:xfrm>
          </p:contentPart>
        </mc:Choice>
        <mc:Fallback xmlns="">
          <p:pic>
            <p:nvPicPr>
              <p:cNvPr id="13" name="Rukopis 12">
                <a:extLst>
                  <a:ext uri="{FF2B5EF4-FFF2-40B4-BE49-F238E27FC236}">
                    <a16:creationId xmlns:a16="http://schemas.microsoft.com/office/drawing/2014/main" id="{DA75AC26-EC07-DAF6-CE27-6E3B1E96C0F0}"/>
                  </a:ext>
                </a:extLst>
              </p:cNvPr>
              <p:cNvPicPr/>
              <p:nvPr/>
            </p:nvPicPr>
            <p:blipFill>
              <a:blip r:embed="rId24"/>
              <a:stretch>
                <a:fillRect/>
              </a:stretch>
            </p:blipFill>
            <p:spPr>
              <a:xfrm>
                <a:off x="3696647" y="1452305"/>
                <a:ext cx="28501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Rukopis 13">
                <a:extLst>
                  <a:ext uri="{FF2B5EF4-FFF2-40B4-BE49-F238E27FC236}">
                    <a16:creationId xmlns:a16="http://schemas.microsoft.com/office/drawing/2014/main" id="{BEF29102-BD9A-FEA3-0264-2CF5ED3100A8}"/>
                  </a:ext>
                </a:extLst>
              </p14:cNvPr>
              <p14:cNvContentPartPr/>
              <p14:nvPr/>
            </p14:nvContentPartPr>
            <p14:xfrm>
              <a:off x="979007" y="3730385"/>
              <a:ext cx="2679480" cy="38520"/>
            </p14:xfrm>
          </p:contentPart>
        </mc:Choice>
        <mc:Fallback xmlns="">
          <p:pic>
            <p:nvPicPr>
              <p:cNvPr id="14" name="Rukopis 13">
                <a:extLst>
                  <a:ext uri="{FF2B5EF4-FFF2-40B4-BE49-F238E27FC236}">
                    <a16:creationId xmlns:a16="http://schemas.microsoft.com/office/drawing/2014/main" id="{BEF29102-BD9A-FEA3-0264-2CF5ED3100A8}"/>
                  </a:ext>
                </a:extLst>
              </p:cNvPr>
              <p:cNvPicPr/>
              <p:nvPr/>
            </p:nvPicPr>
            <p:blipFill>
              <a:blip r:embed="rId26"/>
              <a:stretch>
                <a:fillRect/>
              </a:stretch>
            </p:blipFill>
            <p:spPr>
              <a:xfrm>
                <a:off x="925000" y="3622385"/>
                <a:ext cx="2787134" cy="254160"/>
              </a:xfrm>
              <a:prstGeom prst="rect">
                <a:avLst/>
              </a:prstGeom>
            </p:spPr>
          </p:pic>
        </mc:Fallback>
      </mc:AlternateContent>
    </p:spTree>
    <p:extLst>
      <p:ext uri="{BB962C8B-B14F-4D97-AF65-F5344CB8AC3E}">
        <p14:creationId xmlns:p14="http://schemas.microsoft.com/office/powerpoint/2010/main" val="1218310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55505F-543F-AEF3-21C5-E2F787DE5D4F}"/>
              </a:ext>
            </a:extLst>
          </p:cNvPr>
          <p:cNvSpPr>
            <a:spLocks noGrp="1"/>
          </p:cNvSpPr>
          <p:nvPr>
            <p:ph type="title"/>
          </p:nvPr>
        </p:nvSpPr>
        <p:spPr/>
        <p:txBody>
          <a:bodyPr/>
          <a:lstStyle/>
          <a:p>
            <a:r>
              <a:rPr lang="cs-CZ" dirty="0"/>
              <a:t>Povinné přílohy</a:t>
            </a:r>
          </a:p>
        </p:txBody>
      </p:sp>
      <p:sp>
        <p:nvSpPr>
          <p:cNvPr id="4" name="Zástupný symbol pro číslo snímku 3">
            <a:extLst>
              <a:ext uri="{FF2B5EF4-FFF2-40B4-BE49-F238E27FC236}">
                <a16:creationId xmlns:a16="http://schemas.microsoft.com/office/drawing/2014/main" id="{8B1BFA9B-3C55-5F6C-B793-9F8902618494}"/>
              </a:ext>
            </a:extLst>
          </p:cNvPr>
          <p:cNvSpPr>
            <a:spLocks noGrp="1"/>
          </p:cNvSpPr>
          <p:nvPr>
            <p:ph type="sldNum" sz="quarter" idx="12"/>
          </p:nvPr>
        </p:nvSpPr>
        <p:spPr/>
        <p:txBody>
          <a:bodyPr/>
          <a:lstStyle/>
          <a:p>
            <a:fld id="{FBB2B0D3-5362-4370-A1AB-3649A94679DA}" type="slidenum">
              <a:rPr lang="sk-SK" smtClean="0"/>
              <a:pPr/>
              <a:t>19</a:t>
            </a:fld>
            <a:endParaRPr lang="sk-SK" dirty="0"/>
          </a:p>
        </p:txBody>
      </p:sp>
      <p:sp>
        <p:nvSpPr>
          <p:cNvPr id="6" name="TextovéPole 5">
            <a:extLst>
              <a:ext uri="{FF2B5EF4-FFF2-40B4-BE49-F238E27FC236}">
                <a16:creationId xmlns:a16="http://schemas.microsoft.com/office/drawing/2014/main" id="{CF8CEE54-625A-1448-81D5-3DA987419ED5}"/>
              </a:ext>
            </a:extLst>
          </p:cNvPr>
          <p:cNvSpPr txBox="1"/>
          <p:nvPr/>
        </p:nvSpPr>
        <p:spPr>
          <a:xfrm>
            <a:off x="4626526" y="15749703"/>
            <a:ext cx="7889630" cy="1477328"/>
          </a:xfrm>
          <a:prstGeom prst="rect">
            <a:avLst/>
          </a:prstGeom>
          <a:noFill/>
        </p:spPr>
        <p:txBody>
          <a:bodyPr wrap="square">
            <a:spAutoFit/>
          </a:bodyPr>
          <a:lstStyle/>
          <a:p>
            <a:r>
              <a:rPr lang="cs-CZ" sz="3000" dirty="0"/>
              <a:t>Formuláře dostupné na: </a:t>
            </a:r>
            <a:r>
              <a:rPr lang="cs-CZ" sz="3000" dirty="0">
                <a:hlinkClick r:id="rId2"/>
              </a:rPr>
              <a:t>https://www.prihlaskynastredni.cz/rodice-zaci.html</a:t>
            </a:r>
            <a:r>
              <a:rPr lang="cs-CZ" sz="3000" dirty="0"/>
              <a:t> </a:t>
            </a:r>
          </a:p>
        </p:txBody>
      </p:sp>
      <p:sp>
        <p:nvSpPr>
          <p:cNvPr id="9" name="TextovéPole 8">
            <a:extLst>
              <a:ext uri="{FF2B5EF4-FFF2-40B4-BE49-F238E27FC236}">
                <a16:creationId xmlns:a16="http://schemas.microsoft.com/office/drawing/2014/main" id="{DA794062-384F-E56F-B9F7-AB278D8BF8F9}"/>
              </a:ext>
            </a:extLst>
          </p:cNvPr>
          <p:cNvSpPr txBox="1"/>
          <p:nvPr/>
        </p:nvSpPr>
        <p:spPr>
          <a:xfrm>
            <a:off x="1276292" y="-3562365"/>
            <a:ext cx="7558637" cy="3323987"/>
          </a:xfrm>
          <a:prstGeom prst="rect">
            <a:avLst/>
          </a:prstGeom>
          <a:noFill/>
        </p:spPr>
        <p:txBody>
          <a:bodyPr wrap="square">
            <a:spAutoFit/>
          </a:bodyPr>
          <a:lstStyle/>
          <a:p>
            <a:r>
              <a:rPr lang="cs-CZ" sz="3200" b="1" dirty="0"/>
              <a:t>Lékařský posudek </a:t>
            </a:r>
            <a:r>
              <a:rPr lang="cs-CZ" sz="3000" dirty="0"/>
              <a:t>– na naší škole povinné pro všechny obory.</a:t>
            </a:r>
          </a:p>
          <a:p>
            <a:pPr lvl="1"/>
            <a:r>
              <a:rPr lang="cs-CZ" sz="3000" dirty="0"/>
              <a:t>Nepodcenit lhůtu, kterou má lékař na vypracování posudku.</a:t>
            </a:r>
          </a:p>
          <a:p>
            <a:pPr lvl="1"/>
            <a:r>
              <a:rPr lang="cs-CZ" sz="3000" dirty="0"/>
              <a:t>V posudku musí být uvedeny všechny 3 kódy a názvy oborů, na které se uchazeč hlásí.</a:t>
            </a:r>
          </a:p>
        </p:txBody>
      </p:sp>
      <p:sp>
        <p:nvSpPr>
          <p:cNvPr id="20" name="TextovéPole 19">
            <a:extLst>
              <a:ext uri="{FF2B5EF4-FFF2-40B4-BE49-F238E27FC236}">
                <a16:creationId xmlns:a16="http://schemas.microsoft.com/office/drawing/2014/main" id="{2BBEB7F9-CC5A-4DE9-0262-ACD6651A877B}"/>
              </a:ext>
            </a:extLst>
          </p:cNvPr>
          <p:cNvSpPr txBox="1"/>
          <p:nvPr/>
        </p:nvSpPr>
        <p:spPr>
          <a:xfrm>
            <a:off x="2316682" y="-2652263"/>
            <a:ext cx="7558636" cy="1015663"/>
          </a:xfrm>
          <a:prstGeom prst="rect">
            <a:avLst/>
          </a:prstGeom>
          <a:noFill/>
        </p:spPr>
        <p:txBody>
          <a:bodyPr wrap="square">
            <a:spAutoFit/>
          </a:bodyPr>
          <a:lstStyle/>
          <a:p>
            <a:r>
              <a:rPr lang="cs-CZ" sz="3000" b="1" dirty="0"/>
              <a:t>Hodnocení na vysvědčení z předchozího vzdělávání.</a:t>
            </a:r>
            <a:endParaRPr lang="cs-CZ" sz="3000" dirty="0"/>
          </a:p>
        </p:txBody>
      </p:sp>
      <p:sp>
        <p:nvSpPr>
          <p:cNvPr id="27" name="TextovéPole 26">
            <a:extLst>
              <a:ext uri="{FF2B5EF4-FFF2-40B4-BE49-F238E27FC236}">
                <a16:creationId xmlns:a16="http://schemas.microsoft.com/office/drawing/2014/main" id="{0C44D922-AC4A-D2C0-B602-A80681EEC955}"/>
              </a:ext>
            </a:extLst>
          </p:cNvPr>
          <p:cNvSpPr txBox="1"/>
          <p:nvPr/>
        </p:nvSpPr>
        <p:spPr>
          <a:xfrm>
            <a:off x="1104143" y="-2453541"/>
            <a:ext cx="7558638" cy="1477328"/>
          </a:xfrm>
          <a:prstGeom prst="rect">
            <a:avLst/>
          </a:prstGeom>
          <a:noFill/>
        </p:spPr>
        <p:txBody>
          <a:bodyPr wrap="square">
            <a:spAutoFit/>
          </a:bodyPr>
          <a:lstStyle/>
          <a:p>
            <a:r>
              <a:rPr lang="cs-CZ" sz="3000" b="1" dirty="0"/>
              <a:t>Převod slovního hodnocení do klasifikace </a:t>
            </a:r>
            <a:r>
              <a:rPr lang="cs-CZ" sz="3000" dirty="0"/>
              <a:t>– pouze v případě, že ZŠ používala slovní hodnocení.</a:t>
            </a:r>
          </a:p>
        </p:txBody>
      </p:sp>
      <p:sp>
        <p:nvSpPr>
          <p:cNvPr id="31" name="TextovéPole 30">
            <a:extLst>
              <a:ext uri="{FF2B5EF4-FFF2-40B4-BE49-F238E27FC236}">
                <a16:creationId xmlns:a16="http://schemas.microsoft.com/office/drawing/2014/main" id="{068E9788-2CDD-A4EC-7BDC-4D7C0BB4C66F}"/>
              </a:ext>
            </a:extLst>
          </p:cNvPr>
          <p:cNvSpPr txBox="1"/>
          <p:nvPr/>
        </p:nvSpPr>
        <p:spPr>
          <a:xfrm>
            <a:off x="4203294" y="1516800"/>
            <a:ext cx="7565474" cy="1938992"/>
          </a:xfrm>
          <a:prstGeom prst="rect">
            <a:avLst/>
          </a:prstGeom>
          <a:noFill/>
        </p:spPr>
        <p:txBody>
          <a:bodyPr wrap="square">
            <a:spAutoFit/>
          </a:bodyPr>
          <a:lstStyle/>
          <a:p>
            <a:r>
              <a:rPr lang="cs-CZ" sz="3000" b="1" dirty="0"/>
              <a:t>Doporučení školského poradenského zařízení </a:t>
            </a:r>
            <a:r>
              <a:rPr lang="cs-CZ" sz="3000" dirty="0"/>
              <a:t>– pouze pro uchazeče, kteří mají doporučení pro uzpůsobení podmínek PZ.</a:t>
            </a:r>
          </a:p>
        </p:txBody>
      </p:sp>
      <p:sp>
        <p:nvSpPr>
          <p:cNvPr id="35" name="TextovéPole 34">
            <a:extLst>
              <a:ext uri="{FF2B5EF4-FFF2-40B4-BE49-F238E27FC236}">
                <a16:creationId xmlns:a16="http://schemas.microsoft.com/office/drawing/2014/main" id="{CBBF9666-E625-8181-0428-75B685B9A9CE}"/>
              </a:ext>
            </a:extLst>
          </p:cNvPr>
          <p:cNvSpPr txBox="1"/>
          <p:nvPr/>
        </p:nvSpPr>
        <p:spPr>
          <a:xfrm>
            <a:off x="4595628" y="3630552"/>
            <a:ext cx="7565474" cy="1815882"/>
          </a:xfrm>
          <a:prstGeom prst="rect">
            <a:avLst/>
          </a:prstGeom>
          <a:noFill/>
        </p:spPr>
        <p:txBody>
          <a:bodyPr wrap="square">
            <a:spAutoFit/>
          </a:bodyPr>
          <a:lstStyle/>
          <a:p>
            <a:r>
              <a:rPr lang="cs-CZ" sz="2800" b="1" dirty="0"/>
              <a:t>Potvrzení společnosti SCANIA – </a:t>
            </a:r>
            <a:r>
              <a:rPr lang="cs-CZ" sz="2800" dirty="0"/>
              <a:t>pouze pro uchazeče zaměření </a:t>
            </a:r>
            <a:r>
              <a:rPr lang="cs-CZ" sz="2800" b="1" dirty="0"/>
              <a:t>Mechanik nákladních vozidel a autobusů </a:t>
            </a:r>
            <a:r>
              <a:rPr lang="cs-CZ" sz="2800" b="1" dirty="0" err="1"/>
              <a:t>Scania</a:t>
            </a:r>
            <a:r>
              <a:rPr lang="cs-CZ" sz="2800" b="1" dirty="0"/>
              <a:t>.</a:t>
            </a:r>
          </a:p>
        </p:txBody>
      </p:sp>
      <p:sp>
        <p:nvSpPr>
          <p:cNvPr id="40" name="TextovéPole 39">
            <a:extLst>
              <a:ext uri="{FF2B5EF4-FFF2-40B4-BE49-F238E27FC236}">
                <a16:creationId xmlns:a16="http://schemas.microsoft.com/office/drawing/2014/main" id="{C9DD3B73-B3C9-8E2D-9E95-BCB78CFEE242}"/>
              </a:ext>
            </a:extLst>
          </p:cNvPr>
          <p:cNvSpPr txBox="1"/>
          <p:nvPr/>
        </p:nvSpPr>
        <p:spPr>
          <a:xfrm>
            <a:off x="4653190" y="7610452"/>
            <a:ext cx="7565474" cy="1477328"/>
          </a:xfrm>
          <a:prstGeom prst="rect">
            <a:avLst/>
          </a:prstGeom>
          <a:noFill/>
        </p:spPr>
        <p:txBody>
          <a:bodyPr wrap="square">
            <a:spAutoFit/>
          </a:bodyPr>
          <a:lstStyle/>
          <a:p>
            <a:r>
              <a:rPr lang="cs-CZ" sz="3000" dirty="0"/>
              <a:t>Všechny formuláře stačí mít pouze v jednom originálu. Nahrají se do systému pro všechny 3 školy!</a:t>
            </a:r>
          </a:p>
        </p:txBody>
      </p:sp>
      <p:grpSp>
        <p:nvGrpSpPr>
          <p:cNvPr id="56" name="Skupina 55">
            <a:extLst>
              <a:ext uri="{FF2B5EF4-FFF2-40B4-BE49-F238E27FC236}">
                <a16:creationId xmlns:a16="http://schemas.microsoft.com/office/drawing/2014/main" id="{326C735F-3818-F4BC-BC6C-F8ACEFCE07C2}"/>
              </a:ext>
            </a:extLst>
          </p:cNvPr>
          <p:cNvGrpSpPr/>
          <p:nvPr/>
        </p:nvGrpSpPr>
        <p:grpSpPr>
          <a:xfrm rot="10800000">
            <a:off x="-3130347" y="790105"/>
            <a:ext cx="7771249" cy="7366119"/>
            <a:chOff x="-3137887" y="1112018"/>
            <a:chExt cx="7771249" cy="7366119"/>
          </a:xfrm>
        </p:grpSpPr>
        <p:sp>
          <p:nvSpPr>
            <p:cNvPr id="17" name="Ovál 16">
              <a:extLst>
                <a:ext uri="{FF2B5EF4-FFF2-40B4-BE49-F238E27FC236}">
                  <a16:creationId xmlns:a16="http://schemas.microsoft.com/office/drawing/2014/main" id="{8D0B2A34-3380-1E3E-5139-3832FC8B6942}"/>
                </a:ext>
              </a:extLst>
            </p:cNvPr>
            <p:cNvSpPr/>
            <p:nvPr/>
          </p:nvSpPr>
          <p:spPr>
            <a:xfrm rot="3093408">
              <a:off x="-2328530" y="1626762"/>
              <a:ext cx="6279776" cy="6279776"/>
            </a:xfrm>
            <a:prstGeom prst="ellipse">
              <a:avLst/>
            </a:prstGeom>
            <a:solidFill>
              <a:srgbClr val="C7C7C7"/>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2" name="Grafický objekt 21" descr="Stetoskop se souvislou výplní">
              <a:extLst>
                <a:ext uri="{FF2B5EF4-FFF2-40B4-BE49-F238E27FC236}">
                  <a16:creationId xmlns:a16="http://schemas.microsoft.com/office/drawing/2014/main" id="{6F957586-E309-B8FD-4EFA-87A6F5A129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10174" y="3678750"/>
              <a:ext cx="1723188" cy="1723188"/>
            </a:xfrm>
            <a:prstGeom prst="rect">
              <a:avLst/>
            </a:prstGeom>
          </p:spPr>
        </p:pic>
        <p:pic>
          <p:nvPicPr>
            <p:cNvPr id="44" name="Grafický objekt 43" descr="Svitek se souvislou výplní">
              <a:extLst>
                <a:ext uri="{FF2B5EF4-FFF2-40B4-BE49-F238E27FC236}">
                  <a16:creationId xmlns:a16="http://schemas.microsoft.com/office/drawing/2014/main" id="{790E1662-D606-5662-5F35-7B5E2B2694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602178">
              <a:off x="2056705" y="5965667"/>
              <a:ext cx="1685238" cy="1685238"/>
            </a:xfrm>
            <a:prstGeom prst="rect">
              <a:avLst/>
            </a:prstGeom>
          </p:spPr>
        </p:pic>
        <p:pic>
          <p:nvPicPr>
            <p:cNvPr id="46" name="Grafický objekt 45" descr="Odznak 1 se souvislou výplní">
              <a:extLst>
                <a:ext uri="{FF2B5EF4-FFF2-40B4-BE49-F238E27FC236}">
                  <a16:creationId xmlns:a16="http://schemas.microsoft.com/office/drawing/2014/main" id="{037ED735-9C9A-128F-E2B5-E94EC1AC19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43875" y="6943170"/>
              <a:ext cx="1534967" cy="1534967"/>
            </a:xfrm>
            <a:prstGeom prst="rect">
              <a:avLst/>
            </a:prstGeom>
          </p:spPr>
        </p:pic>
        <p:pic>
          <p:nvPicPr>
            <p:cNvPr id="48" name="Grafický objekt 47" descr="Školní budova se souvislou výplní">
              <a:extLst>
                <a:ext uri="{FF2B5EF4-FFF2-40B4-BE49-F238E27FC236}">
                  <a16:creationId xmlns:a16="http://schemas.microsoft.com/office/drawing/2014/main" id="{4D7876FC-2995-8474-4C02-169E64C8F1E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8683707">
              <a:off x="-2328557" y="5954630"/>
              <a:ext cx="1713766" cy="1713766"/>
            </a:xfrm>
            <a:prstGeom prst="rect">
              <a:avLst/>
            </a:prstGeom>
          </p:spPr>
        </p:pic>
        <p:pic>
          <p:nvPicPr>
            <p:cNvPr id="50" name="Grafický objekt 49" descr="Nákladní vůz se souvislou výplní">
              <a:extLst>
                <a:ext uri="{FF2B5EF4-FFF2-40B4-BE49-F238E27FC236}">
                  <a16:creationId xmlns:a16="http://schemas.microsoft.com/office/drawing/2014/main" id="{3EA88A19-207E-EED0-9AED-3F1E444BA23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0800000">
              <a:off x="-3137887" y="3942563"/>
              <a:ext cx="1604071" cy="1604071"/>
            </a:xfrm>
            <a:prstGeom prst="rect">
              <a:avLst/>
            </a:prstGeom>
          </p:spPr>
        </p:pic>
        <p:pic>
          <p:nvPicPr>
            <p:cNvPr id="52" name="Grafický objekt 51" descr="Fotoaparát se souvislou výplní">
              <a:extLst>
                <a:ext uri="{FF2B5EF4-FFF2-40B4-BE49-F238E27FC236}">
                  <a16:creationId xmlns:a16="http://schemas.microsoft.com/office/drawing/2014/main" id="{57CDEC8B-AC2A-5939-2742-5136586EF1A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3037151">
              <a:off x="-2312668" y="2290319"/>
              <a:ext cx="1604072" cy="1604072"/>
            </a:xfrm>
            <a:prstGeom prst="rect">
              <a:avLst/>
            </a:prstGeom>
          </p:spPr>
        </p:pic>
        <p:pic>
          <p:nvPicPr>
            <p:cNvPr id="53" name="Grafický objekt 52" descr="Odznak 1 se souvislou výplní">
              <a:extLst>
                <a:ext uri="{FF2B5EF4-FFF2-40B4-BE49-F238E27FC236}">
                  <a16:creationId xmlns:a16="http://schemas.microsoft.com/office/drawing/2014/main" id="{43F55639-CEF2-6B8A-F465-025AE430C8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366621" y="1112018"/>
              <a:ext cx="1534967" cy="1534967"/>
            </a:xfrm>
            <a:prstGeom prst="rect">
              <a:avLst/>
            </a:prstGeom>
          </p:spPr>
        </p:pic>
        <p:pic>
          <p:nvPicPr>
            <p:cNvPr id="55" name="Grafický objekt 54" descr="Internet se souvislou výplní">
              <a:extLst>
                <a:ext uri="{FF2B5EF4-FFF2-40B4-BE49-F238E27FC236}">
                  <a16:creationId xmlns:a16="http://schemas.microsoft.com/office/drawing/2014/main" id="{FAE8AB07-D635-B6B1-37A6-58F14500037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9152824">
              <a:off x="1769739" y="1578996"/>
              <a:ext cx="1698788" cy="1698788"/>
            </a:xfrm>
            <a:prstGeom prst="rect">
              <a:avLst/>
            </a:prstGeom>
          </p:spPr>
        </p:pic>
      </p:grpSp>
      <p:sp>
        <p:nvSpPr>
          <p:cNvPr id="3" name="TextovéPole 2">
            <a:extLst>
              <a:ext uri="{FF2B5EF4-FFF2-40B4-BE49-F238E27FC236}">
                <a16:creationId xmlns:a16="http://schemas.microsoft.com/office/drawing/2014/main" id="{2D12B79D-7857-AF15-6FC1-A1122F89766D}"/>
              </a:ext>
            </a:extLst>
          </p:cNvPr>
          <p:cNvSpPr txBox="1"/>
          <p:nvPr/>
        </p:nvSpPr>
        <p:spPr>
          <a:xfrm>
            <a:off x="4311762" y="6173002"/>
            <a:ext cx="7833360" cy="1015663"/>
          </a:xfrm>
          <a:prstGeom prst="rect">
            <a:avLst/>
          </a:prstGeom>
          <a:noFill/>
        </p:spPr>
        <p:txBody>
          <a:bodyPr wrap="square">
            <a:spAutoFit/>
          </a:bodyPr>
          <a:lstStyle/>
          <a:p>
            <a:r>
              <a:rPr lang="cs-CZ" sz="3000" dirty="0"/>
              <a:t>Všechny přílohy se naskenují či vyfotí a nahrají do systému.</a:t>
            </a:r>
          </a:p>
        </p:txBody>
      </p:sp>
      <p:pic>
        <p:nvPicPr>
          <p:cNvPr id="11" name="Zástupný obsah 5" descr="Obsah obrázku text, dopis, Písmo, snímek obrazovky&#10;&#10;Popis byl vytvořen automaticky">
            <a:extLst>
              <a:ext uri="{FF2B5EF4-FFF2-40B4-BE49-F238E27FC236}">
                <a16:creationId xmlns:a16="http://schemas.microsoft.com/office/drawing/2014/main" id="{E867C453-1F6D-2933-E44A-3D4A4A222539}"/>
              </a:ext>
            </a:extLst>
          </p:cNvPr>
          <p:cNvPicPr>
            <a:picLocks noChangeAspect="1"/>
          </p:cNvPicPr>
          <p:nvPr/>
        </p:nvPicPr>
        <p:blipFill>
          <a:blip r:embed="rId17" cstate="print">
            <a:extLst>
              <a:ext uri="{28A0092B-C50C-407E-A947-70E740481C1C}">
                <a14:useLocalDpi xmlns:a14="http://schemas.microsoft.com/office/drawing/2010/main" val="0"/>
              </a:ext>
            </a:extLst>
          </a:blip>
          <a:srcRect l="-940" r="940" b="37255"/>
          <a:stretch/>
        </p:blipFill>
        <p:spPr>
          <a:xfrm>
            <a:off x="104693" y="-6477930"/>
            <a:ext cx="6294119" cy="5457051"/>
          </a:xfrm>
          <a:prstGeom prst="rect">
            <a:avLst/>
          </a:prstGeom>
        </p:spPr>
      </p:pic>
      <p:pic>
        <p:nvPicPr>
          <p:cNvPr id="12" name="Zástupný obsah 5" descr="Obsah obrázku text, dopis, Písmo, snímek obrazovky&#10;&#10;Popis byl vytvořen automaticky">
            <a:extLst>
              <a:ext uri="{FF2B5EF4-FFF2-40B4-BE49-F238E27FC236}">
                <a16:creationId xmlns:a16="http://schemas.microsoft.com/office/drawing/2014/main" id="{56E0C303-0795-53B5-BB5D-D0D509EDA719}"/>
              </a:ext>
            </a:extLst>
          </p:cNvPr>
          <p:cNvPicPr>
            <a:picLocks noChangeAspect="1"/>
          </p:cNvPicPr>
          <p:nvPr/>
        </p:nvPicPr>
        <p:blipFill>
          <a:blip r:embed="rId18" cstate="print">
            <a:extLst>
              <a:ext uri="{28A0092B-C50C-407E-A947-70E740481C1C}">
                <a14:useLocalDpi xmlns:a14="http://schemas.microsoft.com/office/drawing/2010/main" val="0"/>
              </a:ext>
            </a:extLst>
          </a:blip>
          <a:srcRect t="64182"/>
          <a:stretch/>
        </p:blipFill>
        <p:spPr>
          <a:xfrm>
            <a:off x="6012574" y="-3307375"/>
            <a:ext cx="5598319" cy="2770775"/>
          </a:xfrm>
          <a:prstGeom prst="rect">
            <a:avLst/>
          </a:prstGeom>
        </p:spPr>
      </p:pic>
      <p:pic>
        <p:nvPicPr>
          <p:cNvPr id="13" name="Zástupný obsah 5">
            <a:extLst>
              <a:ext uri="{FF2B5EF4-FFF2-40B4-BE49-F238E27FC236}">
                <a16:creationId xmlns:a16="http://schemas.microsoft.com/office/drawing/2014/main" id="{08BA5DE2-F1D1-360E-AD56-55CD26AD32B0}"/>
              </a:ext>
            </a:extLst>
          </p:cNvPr>
          <p:cNvPicPr>
            <a:picLocks noChangeAspect="1"/>
          </p:cNvPicPr>
          <p:nvPr/>
        </p:nvPicPr>
        <p:blipFill>
          <a:blip r:embed="rId19"/>
          <a:stretch>
            <a:fillRect/>
          </a:stretch>
        </p:blipFill>
        <p:spPr>
          <a:xfrm>
            <a:off x="14715851" y="561308"/>
            <a:ext cx="10120222" cy="6609991"/>
          </a:xfrm>
          <a:prstGeom prst="rect">
            <a:avLst/>
          </a:prstGeom>
        </p:spPr>
      </p:pic>
    </p:spTree>
    <p:extLst>
      <p:ext uri="{BB962C8B-B14F-4D97-AF65-F5344CB8AC3E}">
        <p14:creationId xmlns:p14="http://schemas.microsoft.com/office/powerpoint/2010/main" val="34708369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AF134D-54DE-3CE7-0701-3A53BB458FAC}"/>
              </a:ext>
            </a:extLst>
          </p:cNvPr>
          <p:cNvSpPr>
            <a:spLocks noGrp="1"/>
          </p:cNvSpPr>
          <p:nvPr>
            <p:ph type="title"/>
          </p:nvPr>
        </p:nvSpPr>
        <p:spPr>
          <a:xfrm>
            <a:off x="1233576" y="365126"/>
            <a:ext cx="13530174" cy="5854518"/>
          </a:xfrm>
        </p:spPr>
        <p:txBody>
          <a:bodyPr>
            <a:normAutofit/>
          </a:bodyPr>
          <a:lstStyle/>
          <a:p>
            <a:r>
              <a:rPr lang="cs-CZ" sz="8800" dirty="0"/>
              <a:t>Jak podat přihlášku? </a:t>
            </a:r>
          </a:p>
        </p:txBody>
      </p:sp>
      <p:sp>
        <p:nvSpPr>
          <p:cNvPr id="4" name="Zástupný symbol pro číslo snímku 3">
            <a:extLst>
              <a:ext uri="{FF2B5EF4-FFF2-40B4-BE49-F238E27FC236}">
                <a16:creationId xmlns:a16="http://schemas.microsoft.com/office/drawing/2014/main" id="{D3D4AC40-58F2-48AF-F36C-3691E2AC4EC5}"/>
              </a:ext>
            </a:extLst>
          </p:cNvPr>
          <p:cNvSpPr>
            <a:spLocks noGrp="1"/>
          </p:cNvSpPr>
          <p:nvPr>
            <p:ph type="sldNum" sz="quarter" idx="12"/>
          </p:nvPr>
        </p:nvSpPr>
        <p:spPr/>
        <p:txBody>
          <a:bodyPr/>
          <a:lstStyle/>
          <a:p>
            <a:fld id="{FBB2B0D3-5362-4370-A1AB-3649A94679DA}" type="slidenum">
              <a:rPr lang="sk-SK" smtClean="0"/>
              <a:pPr/>
              <a:t>2</a:t>
            </a:fld>
            <a:endParaRPr lang="sk-SK" dirty="0"/>
          </a:p>
        </p:txBody>
      </p:sp>
      <p:sp>
        <p:nvSpPr>
          <p:cNvPr id="8" name="TextovéPole 7">
            <a:extLst>
              <a:ext uri="{FF2B5EF4-FFF2-40B4-BE49-F238E27FC236}">
                <a16:creationId xmlns:a16="http://schemas.microsoft.com/office/drawing/2014/main" id="{D5F6538E-0E49-505E-511A-CBF8E626C83E}"/>
              </a:ext>
            </a:extLst>
          </p:cNvPr>
          <p:cNvSpPr txBox="1"/>
          <p:nvPr/>
        </p:nvSpPr>
        <p:spPr>
          <a:xfrm>
            <a:off x="13092545" y="1199072"/>
            <a:ext cx="6587836" cy="1046440"/>
          </a:xfrm>
          <a:prstGeom prst="rect">
            <a:avLst/>
          </a:prstGeom>
          <a:noFill/>
        </p:spPr>
        <p:txBody>
          <a:bodyPr wrap="square">
            <a:spAutoFit/>
          </a:bodyPr>
          <a:lstStyle/>
          <a:p>
            <a:r>
              <a:rPr lang="cs-CZ" sz="4400" dirty="0">
                <a:latin typeface="+mj-lt"/>
                <a:ea typeface="+mj-ea"/>
                <a:cs typeface="+mj-cs"/>
              </a:rPr>
              <a:t>3 způsoby</a:t>
            </a:r>
            <a:br>
              <a:rPr lang="cs-CZ" dirty="0"/>
            </a:br>
            <a:endParaRPr lang="cs-CZ" dirty="0"/>
          </a:p>
        </p:txBody>
      </p:sp>
    </p:spTree>
    <p:extLst>
      <p:ext uri="{BB962C8B-B14F-4D97-AF65-F5344CB8AC3E}">
        <p14:creationId xmlns:p14="http://schemas.microsoft.com/office/powerpoint/2010/main" val="8821166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55505F-543F-AEF3-21C5-E2F787DE5D4F}"/>
              </a:ext>
            </a:extLst>
          </p:cNvPr>
          <p:cNvSpPr>
            <a:spLocks noGrp="1"/>
          </p:cNvSpPr>
          <p:nvPr>
            <p:ph type="title"/>
          </p:nvPr>
        </p:nvSpPr>
        <p:spPr/>
        <p:txBody>
          <a:bodyPr/>
          <a:lstStyle/>
          <a:p>
            <a:r>
              <a:rPr lang="cs-CZ" dirty="0"/>
              <a:t>Povinné přílohy</a:t>
            </a:r>
          </a:p>
        </p:txBody>
      </p:sp>
      <p:sp>
        <p:nvSpPr>
          <p:cNvPr id="4" name="Zástupný symbol pro číslo snímku 3">
            <a:extLst>
              <a:ext uri="{FF2B5EF4-FFF2-40B4-BE49-F238E27FC236}">
                <a16:creationId xmlns:a16="http://schemas.microsoft.com/office/drawing/2014/main" id="{8B1BFA9B-3C55-5F6C-B793-9F8902618494}"/>
              </a:ext>
            </a:extLst>
          </p:cNvPr>
          <p:cNvSpPr>
            <a:spLocks noGrp="1"/>
          </p:cNvSpPr>
          <p:nvPr>
            <p:ph type="sldNum" sz="quarter" idx="12"/>
          </p:nvPr>
        </p:nvSpPr>
        <p:spPr/>
        <p:txBody>
          <a:bodyPr/>
          <a:lstStyle/>
          <a:p>
            <a:fld id="{FBB2B0D3-5362-4370-A1AB-3649A94679DA}" type="slidenum">
              <a:rPr lang="sk-SK" smtClean="0"/>
              <a:pPr/>
              <a:t>20</a:t>
            </a:fld>
            <a:endParaRPr lang="sk-SK" dirty="0"/>
          </a:p>
        </p:txBody>
      </p:sp>
      <p:sp>
        <p:nvSpPr>
          <p:cNvPr id="6" name="TextovéPole 5">
            <a:extLst>
              <a:ext uri="{FF2B5EF4-FFF2-40B4-BE49-F238E27FC236}">
                <a16:creationId xmlns:a16="http://schemas.microsoft.com/office/drawing/2014/main" id="{CF8CEE54-625A-1448-81D5-3DA987419ED5}"/>
              </a:ext>
            </a:extLst>
          </p:cNvPr>
          <p:cNvSpPr txBox="1"/>
          <p:nvPr/>
        </p:nvSpPr>
        <p:spPr>
          <a:xfrm>
            <a:off x="4626526" y="15749703"/>
            <a:ext cx="7889630" cy="1477328"/>
          </a:xfrm>
          <a:prstGeom prst="rect">
            <a:avLst/>
          </a:prstGeom>
          <a:noFill/>
        </p:spPr>
        <p:txBody>
          <a:bodyPr wrap="square">
            <a:spAutoFit/>
          </a:bodyPr>
          <a:lstStyle/>
          <a:p>
            <a:r>
              <a:rPr lang="cs-CZ" sz="3000" dirty="0"/>
              <a:t>Formuláře dostupné na: </a:t>
            </a:r>
            <a:r>
              <a:rPr lang="cs-CZ" sz="3000" dirty="0">
                <a:hlinkClick r:id="rId2"/>
              </a:rPr>
              <a:t>https://www.prihlaskynastredni.cz/rodice-zaci.html</a:t>
            </a:r>
            <a:r>
              <a:rPr lang="cs-CZ" sz="3000" dirty="0"/>
              <a:t> </a:t>
            </a:r>
          </a:p>
        </p:txBody>
      </p:sp>
      <p:sp>
        <p:nvSpPr>
          <p:cNvPr id="9" name="TextovéPole 8">
            <a:extLst>
              <a:ext uri="{FF2B5EF4-FFF2-40B4-BE49-F238E27FC236}">
                <a16:creationId xmlns:a16="http://schemas.microsoft.com/office/drawing/2014/main" id="{DA794062-384F-E56F-B9F7-AB278D8BF8F9}"/>
              </a:ext>
            </a:extLst>
          </p:cNvPr>
          <p:cNvSpPr txBox="1"/>
          <p:nvPr/>
        </p:nvSpPr>
        <p:spPr>
          <a:xfrm>
            <a:off x="1276292" y="-3562365"/>
            <a:ext cx="7558637" cy="3323987"/>
          </a:xfrm>
          <a:prstGeom prst="rect">
            <a:avLst/>
          </a:prstGeom>
          <a:noFill/>
        </p:spPr>
        <p:txBody>
          <a:bodyPr wrap="square">
            <a:spAutoFit/>
          </a:bodyPr>
          <a:lstStyle/>
          <a:p>
            <a:r>
              <a:rPr lang="cs-CZ" sz="3200" b="1" dirty="0"/>
              <a:t>Lékařský posudek </a:t>
            </a:r>
            <a:r>
              <a:rPr lang="cs-CZ" sz="3000" dirty="0"/>
              <a:t>– na naší škole povinné pro všechny obory.</a:t>
            </a:r>
          </a:p>
          <a:p>
            <a:pPr lvl="1"/>
            <a:r>
              <a:rPr lang="cs-CZ" sz="3000" dirty="0"/>
              <a:t>Nepodcenit lhůtu, kterou má lékař na vypracování posudku.</a:t>
            </a:r>
          </a:p>
          <a:p>
            <a:pPr lvl="1"/>
            <a:r>
              <a:rPr lang="cs-CZ" sz="3000" dirty="0"/>
              <a:t>V posudku musí být uvedeny všechny 3 kódy a názvy oborů, na které se uchazeč hlásí.</a:t>
            </a:r>
          </a:p>
        </p:txBody>
      </p:sp>
      <p:sp>
        <p:nvSpPr>
          <p:cNvPr id="20" name="TextovéPole 19">
            <a:extLst>
              <a:ext uri="{FF2B5EF4-FFF2-40B4-BE49-F238E27FC236}">
                <a16:creationId xmlns:a16="http://schemas.microsoft.com/office/drawing/2014/main" id="{2BBEB7F9-CC5A-4DE9-0262-ACD6651A877B}"/>
              </a:ext>
            </a:extLst>
          </p:cNvPr>
          <p:cNvSpPr txBox="1"/>
          <p:nvPr/>
        </p:nvSpPr>
        <p:spPr>
          <a:xfrm>
            <a:off x="2316682" y="-2652263"/>
            <a:ext cx="7558636" cy="1015663"/>
          </a:xfrm>
          <a:prstGeom prst="rect">
            <a:avLst/>
          </a:prstGeom>
          <a:noFill/>
        </p:spPr>
        <p:txBody>
          <a:bodyPr wrap="square">
            <a:spAutoFit/>
          </a:bodyPr>
          <a:lstStyle/>
          <a:p>
            <a:r>
              <a:rPr lang="cs-CZ" sz="3000" b="1" dirty="0"/>
              <a:t>Hodnocení na vysvědčení z předchozího vzdělávání.</a:t>
            </a:r>
            <a:endParaRPr lang="cs-CZ" sz="3000" dirty="0"/>
          </a:p>
        </p:txBody>
      </p:sp>
      <p:sp>
        <p:nvSpPr>
          <p:cNvPr id="27" name="TextovéPole 26">
            <a:extLst>
              <a:ext uri="{FF2B5EF4-FFF2-40B4-BE49-F238E27FC236}">
                <a16:creationId xmlns:a16="http://schemas.microsoft.com/office/drawing/2014/main" id="{0C44D922-AC4A-D2C0-B602-A80681EEC955}"/>
              </a:ext>
            </a:extLst>
          </p:cNvPr>
          <p:cNvSpPr txBox="1"/>
          <p:nvPr/>
        </p:nvSpPr>
        <p:spPr>
          <a:xfrm>
            <a:off x="1104143" y="-2453541"/>
            <a:ext cx="7558638" cy="1477328"/>
          </a:xfrm>
          <a:prstGeom prst="rect">
            <a:avLst/>
          </a:prstGeom>
          <a:noFill/>
        </p:spPr>
        <p:txBody>
          <a:bodyPr wrap="square">
            <a:spAutoFit/>
          </a:bodyPr>
          <a:lstStyle/>
          <a:p>
            <a:r>
              <a:rPr lang="cs-CZ" sz="3000" b="1" dirty="0"/>
              <a:t>Převod slovního hodnocení do klasifikace </a:t>
            </a:r>
            <a:r>
              <a:rPr lang="cs-CZ" sz="3000" dirty="0"/>
              <a:t>– pouze v případě, že ZŠ používala slovní hodnocení.</a:t>
            </a:r>
          </a:p>
        </p:txBody>
      </p:sp>
      <p:sp>
        <p:nvSpPr>
          <p:cNvPr id="31" name="TextovéPole 30">
            <a:extLst>
              <a:ext uri="{FF2B5EF4-FFF2-40B4-BE49-F238E27FC236}">
                <a16:creationId xmlns:a16="http://schemas.microsoft.com/office/drawing/2014/main" id="{068E9788-2CDD-A4EC-7BDC-4D7C0BB4C66F}"/>
              </a:ext>
            </a:extLst>
          </p:cNvPr>
          <p:cNvSpPr txBox="1"/>
          <p:nvPr/>
        </p:nvSpPr>
        <p:spPr>
          <a:xfrm>
            <a:off x="4203294" y="1516800"/>
            <a:ext cx="7565474" cy="1938992"/>
          </a:xfrm>
          <a:prstGeom prst="rect">
            <a:avLst/>
          </a:prstGeom>
          <a:noFill/>
        </p:spPr>
        <p:txBody>
          <a:bodyPr wrap="square">
            <a:spAutoFit/>
          </a:bodyPr>
          <a:lstStyle/>
          <a:p>
            <a:r>
              <a:rPr lang="cs-CZ" sz="3000" b="1" dirty="0"/>
              <a:t>Doporučení školského poradenského zařízení </a:t>
            </a:r>
            <a:r>
              <a:rPr lang="cs-CZ" sz="3000" dirty="0"/>
              <a:t>– pouze pro uchazeče, kteří mají doporučení pro uzpůsobení podmínek PZ.</a:t>
            </a:r>
          </a:p>
        </p:txBody>
      </p:sp>
      <p:sp>
        <p:nvSpPr>
          <p:cNvPr id="35" name="TextovéPole 34">
            <a:extLst>
              <a:ext uri="{FF2B5EF4-FFF2-40B4-BE49-F238E27FC236}">
                <a16:creationId xmlns:a16="http://schemas.microsoft.com/office/drawing/2014/main" id="{CBBF9666-E625-8181-0428-75B685B9A9CE}"/>
              </a:ext>
            </a:extLst>
          </p:cNvPr>
          <p:cNvSpPr txBox="1"/>
          <p:nvPr/>
        </p:nvSpPr>
        <p:spPr>
          <a:xfrm>
            <a:off x="4595628" y="3630552"/>
            <a:ext cx="7565474" cy="1815882"/>
          </a:xfrm>
          <a:prstGeom prst="rect">
            <a:avLst/>
          </a:prstGeom>
          <a:noFill/>
        </p:spPr>
        <p:txBody>
          <a:bodyPr wrap="square">
            <a:spAutoFit/>
          </a:bodyPr>
          <a:lstStyle/>
          <a:p>
            <a:r>
              <a:rPr lang="cs-CZ" sz="2800" b="1" dirty="0"/>
              <a:t>Potvrzení společnosti SCANIA – </a:t>
            </a:r>
            <a:r>
              <a:rPr lang="cs-CZ" sz="2800" dirty="0"/>
              <a:t>pouze pro uchazeče dvou zaměření </a:t>
            </a:r>
            <a:r>
              <a:rPr lang="cs-CZ" sz="2800" b="1" dirty="0"/>
              <a:t>Mechanik nákladních vozidel a autobusů </a:t>
            </a:r>
            <a:r>
              <a:rPr lang="cs-CZ" sz="2800" b="1" dirty="0" err="1"/>
              <a:t>Scania</a:t>
            </a:r>
            <a:r>
              <a:rPr lang="cs-CZ" sz="2800" b="1" dirty="0"/>
              <a:t> a </a:t>
            </a:r>
            <a:r>
              <a:rPr lang="cs-CZ" sz="2800" b="1" dirty="0" err="1"/>
              <a:t>Scania</a:t>
            </a:r>
            <a:r>
              <a:rPr lang="cs-CZ" sz="2800" b="1" dirty="0"/>
              <a:t> </a:t>
            </a:r>
            <a:r>
              <a:rPr lang="cs-CZ" sz="2800" b="1" dirty="0" err="1"/>
              <a:t>Trainees</a:t>
            </a:r>
            <a:r>
              <a:rPr lang="cs-CZ" sz="2800" b="1" dirty="0"/>
              <a:t>.</a:t>
            </a:r>
          </a:p>
        </p:txBody>
      </p:sp>
      <p:sp>
        <p:nvSpPr>
          <p:cNvPr id="40" name="TextovéPole 39">
            <a:extLst>
              <a:ext uri="{FF2B5EF4-FFF2-40B4-BE49-F238E27FC236}">
                <a16:creationId xmlns:a16="http://schemas.microsoft.com/office/drawing/2014/main" id="{C9DD3B73-B3C9-8E2D-9E95-BCB78CFEE242}"/>
              </a:ext>
            </a:extLst>
          </p:cNvPr>
          <p:cNvSpPr txBox="1"/>
          <p:nvPr/>
        </p:nvSpPr>
        <p:spPr>
          <a:xfrm>
            <a:off x="4653190" y="7610452"/>
            <a:ext cx="7565474" cy="1477328"/>
          </a:xfrm>
          <a:prstGeom prst="rect">
            <a:avLst/>
          </a:prstGeom>
          <a:noFill/>
        </p:spPr>
        <p:txBody>
          <a:bodyPr wrap="square">
            <a:spAutoFit/>
          </a:bodyPr>
          <a:lstStyle/>
          <a:p>
            <a:r>
              <a:rPr lang="cs-CZ" sz="3000" dirty="0"/>
              <a:t>Všechny formuláře stačí mít pouze v jednom originálu. Nahrají se do systému pro všechny 3 školy!</a:t>
            </a:r>
          </a:p>
        </p:txBody>
      </p:sp>
      <p:grpSp>
        <p:nvGrpSpPr>
          <p:cNvPr id="56" name="Skupina 55">
            <a:extLst>
              <a:ext uri="{FF2B5EF4-FFF2-40B4-BE49-F238E27FC236}">
                <a16:creationId xmlns:a16="http://schemas.microsoft.com/office/drawing/2014/main" id="{326C735F-3818-F4BC-BC6C-F8ACEFCE07C2}"/>
              </a:ext>
            </a:extLst>
          </p:cNvPr>
          <p:cNvGrpSpPr/>
          <p:nvPr/>
        </p:nvGrpSpPr>
        <p:grpSpPr>
          <a:xfrm rot="10800000">
            <a:off x="-3130347" y="790105"/>
            <a:ext cx="7771249" cy="7366119"/>
            <a:chOff x="-3137887" y="1112018"/>
            <a:chExt cx="7771249" cy="7366119"/>
          </a:xfrm>
        </p:grpSpPr>
        <p:sp>
          <p:nvSpPr>
            <p:cNvPr id="17" name="Ovál 16">
              <a:extLst>
                <a:ext uri="{FF2B5EF4-FFF2-40B4-BE49-F238E27FC236}">
                  <a16:creationId xmlns:a16="http://schemas.microsoft.com/office/drawing/2014/main" id="{8D0B2A34-3380-1E3E-5139-3832FC8B6942}"/>
                </a:ext>
              </a:extLst>
            </p:cNvPr>
            <p:cNvSpPr/>
            <p:nvPr/>
          </p:nvSpPr>
          <p:spPr>
            <a:xfrm rot="3093408">
              <a:off x="-2328530" y="1626762"/>
              <a:ext cx="6279776" cy="6279776"/>
            </a:xfrm>
            <a:prstGeom prst="ellipse">
              <a:avLst/>
            </a:prstGeom>
            <a:solidFill>
              <a:srgbClr val="C7C7C7"/>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2" name="Grafický objekt 21" descr="Stetoskop se souvislou výplní">
              <a:extLst>
                <a:ext uri="{FF2B5EF4-FFF2-40B4-BE49-F238E27FC236}">
                  <a16:creationId xmlns:a16="http://schemas.microsoft.com/office/drawing/2014/main" id="{6F957586-E309-B8FD-4EFA-87A6F5A129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10174" y="3678750"/>
              <a:ext cx="1723188" cy="1723188"/>
            </a:xfrm>
            <a:prstGeom prst="rect">
              <a:avLst/>
            </a:prstGeom>
          </p:spPr>
        </p:pic>
        <p:pic>
          <p:nvPicPr>
            <p:cNvPr id="44" name="Grafický objekt 43" descr="Svitek se souvislou výplní">
              <a:extLst>
                <a:ext uri="{FF2B5EF4-FFF2-40B4-BE49-F238E27FC236}">
                  <a16:creationId xmlns:a16="http://schemas.microsoft.com/office/drawing/2014/main" id="{790E1662-D606-5662-5F35-7B5E2B2694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602178">
              <a:off x="2056705" y="5965667"/>
              <a:ext cx="1685238" cy="1685238"/>
            </a:xfrm>
            <a:prstGeom prst="rect">
              <a:avLst/>
            </a:prstGeom>
          </p:spPr>
        </p:pic>
        <p:pic>
          <p:nvPicPr>
            <p:cNvPr id="46" name="Grafický objekt 45" descr="Odznak 1 se souvislou výplní">
              <a:extLst>
                <a:ext uri="{FF2B5EF4-FFF2-40B4-BE49-F238E27FC236}">
                  <a16:creationId xmlns:a16="http://schemas.microsoft.com/office/drawing/2014/main" id="{037ED735-9C9A-128F-E2B5-E94EC1AC19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43875" y="6943170"/>
              <a:ext cx="1534967" cy="1534967"/>
            </a:xfrm>
            <a:prstGeom prst="rect">
              <a:avLst/>
            </a:prstGeom>
          </p:spPr>
        </p:pic>
        <p:pic>
          <p:nvPicPr>
            <p:cNvPr id="48" name="Grafický objekt 47" descr="Školní budova se souvislou výplní">
              <a:extLst>
                <a:ext uri="{FF2B5EF4-FFF2-40B4-BE49-F238E27FC236}">
                  <a16:creationId xmlns:a16="http://schemas.microsoft.com/office/drawing/2014/main" id="{4D7876FC-2995-8474-4C02-169E64C8F1E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8683707">
              <a:off x="-2328557" y="5954630"/>
              <a:ext cx="1713766" cy="1713766"/>
            </a:xfrm>
            <a:prstGeom prst="rect">
              <a:avLst/>
            </a:prstGeom>
          </p:spPr>
        </p:pic>
        <p:pic>
          <p:nvPicPr>
            <p:cNvPr id="50" name="Grafický objekt 49" descr="Nákladní vůz se souvislou výplní">
              <a:extLst>
                <a:ext uri="{FF2B5EF4-FFF2-40B4-BE49-F238E27FC236}">
                  <a16:creationId xmlns:a16="http://schemas.microsoft.com/office/drawing/2014/main" id="{3EA88A19-207E-EED0-9AED-3F1E444BA23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0800000">
              <a:off x="-3137887" y="3942563"/>
              <a:ext cx="1604071" cy="1604071"/>
            </a:xfrm>
            <a:prstGeom prst="rect">
              <a:avLst/>
            </a:prstGeom>
          </p:spPr>
        </p:pic>
        <p:pic>
          <p:nvPicPr>
            <p:cNvPr id="52" name="Grafický objekt 51" descr="Fotoaparát se souvislou výplní">
              <a:extLst>
                <a:ext uri="{FF2B5EF4-FFF2-40B4-BE49-F238E27FC236}">
                  <a16:creationId xmlns:a16="http://schemas.microsoft.com/office/drawing/2014/main" id="{57CDEC8B-AC2A-5939-2742-5136586EF1A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3037151">
              <a:off x="-2312668" y="2290319"/>
              <a:ext cx="1604072" cy="1604072"/>
            </a:xfrm>
            <a:prstGeom prst="rect">
              <a:avLst/>
            </a:prstGeom>
          </p:spPr>
        </p:pic>
        <p:pic>
          <p:nvPicPr>
            <p:cNvPr id="53" name="Grafický objekt 52" descr="Odznak 1 se souvislou výplní">
              <a:extLst>
                <a:ext uri="{FF2B5EF4-FFF2-40B4-BE49-F238E27FC236}">
                  <a16:creationId xmlns:a16="http://schemas.microsoft.com/office/drawing/2014/main" id="{43F55639-CEF2-6B8A-F465-025AE430C8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366621" y="1112018"/>
              <a:ext cx="1534967" cy="1534967"/>
            </a:xfrm>
            <a:prstGeom prst="rect">
              <a:avLst/>
            </a:prstGeom>
          </p:spPr>
        </p:pic>
        <p:pic>
          <p:nvPicPr>
            <p:cNvPr id="55" name="Grafický objekt 54" descr="Internet se souvislou výplní">
              <a:extLst>
                <a:ext uri="{FF2B5EF4-FFF2-40B4-BE49-F238E27FC236}">
                  <a16:creationId xmlns:a16="http://schemas.microsoft.com/office/drawing/2014/main" id="{FAE8AB07-D635-B6B1-37A6-58F14500037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9152824">
              <a:off x="1769739" y="1578996"/>
              <a:ext cx="1698788" cy="1698788"/>
            </a:xfrm>
            <a:prstGeom prst="rect">
              <a:avLst/>
            </a:prstGeom>
          </p:spPr>
        </p:pic>
      </p:grpSp>
      <p:sp>
        <p:nvSpPr>
          <p:cNvPr id="3" name="TextovéPole 2">
            <a:extLst>
              <a:ext uri="{FF2B5EF4-FFF2-40B4-BE49-F238E27FC236}">
                <a16:creationId xmlns:a16="http://schemas.microsoft.com/office/drawing/2014/main" id="{2D12B79D-7857-AF15-6FC1-A1122F89766D}"/>
              </a:ext>
            </a:extLst>
          </p:cNvPr>
          <p:cNvSpPr txBox="1"/>
          <p:nvPr/>
        </p:nvSpPr>
        <p:spPr>
          <a:xfrm>
            <a:off x="4311762" y="6173002"/>
            <a:ext cx="7833360" cy="1015663"/>
          </a:xfrm>
          <a:prstGeom prst="rect">
            <a:avLst/>
          </a:prstGeom>
          <a:noFill/>
        </p:spPr>
        <p:txBody>
          <a:bodyPr wrap="square">
            <a:spAutoFit/>
          </a:bodyPr>
          <a:lstStyle/>
          <a:p>
            <a:r>
              <a:rPr lang="cs-CZ" sz="3000" dirty="0"/>
              <a:t>Všechny přílohy se naskenují či vyfotí a nahrají do systému.</a:t>
            </a:r>
          </a:p>
        </p:txBody>
      </p:sp>
      <p:pic>
        <p:nvPicPr>
          <p:cNvPr id="16" name="Zástupný obsah 15" descr="Obsah obrázku text, snímek obrazovky, účtenka, Písmo&#10;&#10;Obsah generovaný pomocí AI může být nesprávný.">
            <a:extLst>
              <a:ext uri="{FF2B5EF4-FFF2-40B4-BE49-F238E27FC236}">
                <a16:creationId xmlns:a16="http://schemas.microsoft.com/office/drawing/2014/main" id="{2F693510-3989-F7C1-81C0-E48ECF26E599}"/>
              </a:ext>
            </a:extLst>
          </p:cNvPr>
          <p:cNvPicPr>
            <a:picLocks noGrp="1" noChangeAspect="1"/>
          </p:cNvPicPr>
          <p:nvPr>
            <p:ph idx="1"/>
          </p:nvPr>
        </p:nvPicPr>
        <p:blipFill>
          <a:blip r:embed="rId17">
            <a:extLst>
              <a:ext uri="{28A0092B-C50C-407E-A947-70E740481C1C}">
                <a14:useLocalDpi xmlns:a14="http://schemas.microsoft.com/office/drawing/2010/main" val="0"/>
              </a:ext>
            </a:extLst>
          </a:blip>
          <a:stretch>
            <a:fillRect/>
          </a:stretch>
        </p:blipFill>
        <p:spPr>
          <a:xfrm>
            <a:off x="1353649" y="416734"/>
            <a:ext cx="10791473" cy="6635002"/>
          </a:xfrm>
        </p:spPr>
      </p:pic>
      <p:pic>
        <p:nvPicPr>
          <p:cNvPr id="11" name="Zástupný obsah 5" descr="Obsah obrázku text, dopis, Písmo, snímek obrazovky&#10;&#10;Popis byl vytvořen automaticky">
            <a:extLst>
              <a:ext uri="{FF2B5EF4-FFF2-40B4-BE49-F238E27FC236}">
                <a16:creationId xmlns:a16="http://schemas.microsoft.com/office/drawing/2014/main" id="{E867C453-1F6D-2933-E44A-3D4A4A222539}"/>
              </a:ext>
            </a:extLst>
          </p:cNvPr>
          <p:cNvPicPr>
            <a:picLocks noChangeAspect="1"/>
          </p:cNvPicPr>
          <p:nvPr/>
        </p:nvPicPr>
        <p:blipFill>
          <a:blip r:embed="rId18" cstate="print">
            <a:extLst>
              <a:ext uri="{28A0092B-C50C-407E-A947-70E740481C1C}">
                <a14:useLocalDpi xmlns:a14="http://schemas.microsoft.com/office/drawing/2010/main" val="0"/>
              </a:ext>
            </a:extLst>
          </a:blip>
          <a:srcRect l="-940" r="940" b="37255"/>
          <a:stretch/>
        </p:blipFill>
        <p:spPr>
          <a:xfrm>
            <a:off x="104693" y="-6477930"/>
            <a:ext cx="6294119" cy="5457051"/>
          </a:xfrm>
          <a:prstGeom prst="rect">
            <a:avLst/>
          </a:prstGeom>
        </p:spPr>
      </p:pic>
      <p:pic>
        <p:nvPicPr>
          <p:cNvPr id="12" name="Zástupný obsah 5" descr="Obsah obrázku text, dopis, Písmo, snímek obrazovky&#10;&#10;Popis byl vytvořen automaticky">
            <a:extLst>
              <a:ext uri="{FF2B5EF4-FFF2-40B4-BE49-F238E27FC236}">
                <a16:creationId xmlns:a16="http://schemas.microsoft.com/office/drawing/2014/main" id="{56E0C303-0795-53B5-BB5D-D0D509EDA719}"/>
              </a:ext>
            </a:extLst>
          </p:cNvPr>
          <p:cNvPicPr>
            <a:picLocks noChangeAspect="1"/>
          </p:cNvPicPr>
          <p:nvPr/>
        </p:nvPicPr>
        <p:blipFill>
          <a:blip r:embed="rId19" cstate="print">
            <a:extLst>
              <a:ext uri="{28A0092B-C50C-407E-A947-70E740481C1C}">
                <a14:useLocalDpi xmlns:a14="http://schemas.microsoft.com/office/drawing/2010/main" val="0"/>
              </a:ext>
            </a:extLst>
          </a:blip>
          <a:srcRect t="64182"/>
          <a:stretch/>
        </p:blipFill>
        <p:spPr>
          <a:xfrm>
            <a:off x="6012574" y="-3307375"/>
            <a:ext cx="5598319" cy="2770775"/>
          </a:xfrm>
          <a:prstGeom prst="rect">
            <a:avLst/>
          </a:prstGeom>
        </p:spPr>
      </p:pic>
      <mc:AlternateContent xmlns:mc="http://schemas.openxmlformats.org/markup-compatibility/2006" xmlns:p14="http://schemas.microsoft.com/office/powerpoint/2010/main">
        <mc:Choice Requires="p14">
          <p:contentPart p14:bwMode="auto" r:id="rId20">
            <p14:nvContentPartPr>
              <p14:cNvPr id="7" name="Rukopis 6">
                <a:extLst>
                  <a:ext uri="{FF2B5EF4-FFF2-40B4-BE49-F238E27FC236}">
                    <a16:creationId xmlns:a16="http://schemas.microsoft.com/office/drawing/2014/main" id="{1FF956BE-0C6C-EBFF-BAF4-47DBAB96B077}"/>
                  </a:ext>
                </a:extLst>
              </p14:cNvPr>
              <p14:cNvContentPartPr/>
              <p14:nvPr/>
            </p14:nvContentPartPr>
            <p14:xfrm>
              <a:off x="10030222" y="2785161"/>
              <a:ext cx="478080" cy="56880"/>
            </p14:xfrm>
          </p:contentPart>
        </mc:Choice>
        <mc:Fallback xmlns="">
          <p:pic>
            <p:nvPicPr>
              <p:cNvPr id="7" name="Rukopis 6">
                <a:extLst>
                  <a:ext uri="{FF2B5EF4-FFF2-40B4-BE49-F238E27FC236}">
                    <a16:creationId xmlns:a16="http://schemas.microsoft.com/office/drawing/2014/main" id="{1FF956BE-0C6C-EBFF-BAF4-47DBAB96B077}"/>
                  </a:ext>
                </a:extLst>
              </p:cNvPr>
              <p:cNvPicPr/>
              <p:nvPr/>
            </p:nvPicPr>
            <p:blipFill>
              <a:blip r:embed="rId21"/>
              <a:stretch>
                <a:fillRect/>
              </a:stretch>
            </p:blipFill>
            <p:spPr>
              <a:xfrm>
                <a:off x="9976222" y="2677161"/>
                <a:ext cx="585720" cy="272520"/>
              </a:xfrm>
              <a:prstGeom prst="rect">
                <a:avLst/>
              </a:prstGeom>
            </p:spPr>
          </p:pic>
        </mc:Fallback>
      </mc:AlternateContent>
      <p:sp>
        <p:nvSpPr>
          <p:cNvPr id="8" name="TextovéPole 7">
            <a:extLst>
              <a:ext uri="{FF2B5EF4-FFF2-40B4-BE49-F238E27FC236}">
                <a16:creationId xmlns:a16="http://schemas.microsoft.com/office/drawing/2014/main" id="{55743BB4-9B61-19B8-F763-2A1B0AB1F12B}"/>
              </a:ext>
            </a:extLst>
          </p:cNvPr>
          <p:cNvSpPr txBox="1"/>
          <p:nvPr/>
        </p:nvSpPr>
        <p:spPr>
          <a:xfrm>
            <a:off x="10516512" y="2657375"/>
            <a:ext cx="1372329" cy="369332"/>
          </a:xfrm>
          <a:prstGeom prst="rect">
            <a:avLst/>
          </a:prstGeom>
          <a:noFill/>
        </p:spPr>
        <p:txBody>
          <a:bodyPr wrap="square" rtlCol="0">
            <a:spAutoFit/>
          </a:bodyPr>
          <a:lstStyle/>
          <a:p>
            <a:r>
              <a:rPr lang="cs-CZ"/>
              <a:t>3</a:t>
            </a:r>
            <a:r>
              <a:rPr lang="cs-CZ" dirty="0"/>
              <a:t>1</a:t>
            </a:r>
            <a:r>
              <a:rPr lang="cs-CZ"/>
              <a:t>.1.2026</a:t>
            </a:r>
            <a:endParaRPr lang="cs-CZ" dirty="0"/>
          </a:p>
        </p:txBody>
      </p:sp>
      <p:sp>
        <p:nvSpPr>
          <p:cNvPr id="14" name="TextovéPole 13">
            <a:extLst>
              <a:ext uri="{FF2B5EF4-FFF2-40B4-BE49-F238E27FC236}">
                <a16:creationId xmlns:a16="http://schemas.microsoft.com/office/drawing/2014/main" id="{F1553705-830A-5525-6B57-939D4816FCA8}"/>
              </a:ext>
            </a:extLst>
          </p:cNvPr>
          <p:cNvSpPr txBox="1"/>
          <p:nvPr/>
        </p:nvSpPr>
        <p:spPr>
          <a:xfrm>
            <a:off x="8228442" y="3274693"/>
            <a:ext cx="1372329" cy="215444"/>
          </a:xfrm>
          <a:prstGeom prst="rect">
            <a:avLst/>
          </a:prstGeom>
          <a:noFill/>
        </p:spPr>
        <p:txBody>
          <a:bodyPr wrap="square" rtlCol="0">
            <a:spAutoFit/>
          </a:bodyPr>
          <a:lstStyle/>
          <a:p>
            <a:r>
              <a:rPr lang="cs-CZ" sz="800" dirty="0"/>
              <a:t>608 807 478</a:t>
            </a:r>
          </a:p>
        </p:txBody>
      </p:sp>
    </p:spTree>
    <p:extLst>
      <p:ext uri="{BB962C8B-B14F-4D97-AF65-F5344CB8AC3E}">
        <p14:creationId xmlns:p14="http://schemas.microsoft.com/office/powerpoint/2010/main" val="2434972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55505F-543F-AEF3-21C5-E2F787DE5D4F}"/>
              </a:ext>
            </a:extLst>
          </p:cNvPr>
          <p:cNvSpPr>
            <a:spLocks noGrp="1"/>
          </p:cNvSpPr>
          <p:nvPr>
            <p:ph type="title"/>
          </p:nvPr>
        </p:nvSpPr>
        <p:spPr/>
        <p:txBody>
          <a:bodyPr/>
          <a:lstStyle/>
          <a:p>
            <a:r>
              <a:rPr lang="cs-CZ" dirty="0"/>
              <a:t>Povinné přílohy</a:t>
            </a:r>
          </a:p>
        </p:txBody>
      </p:sp>
      <p:sp>
        <p:nvSpPr>
          <p:cNvPr id="4" name="Zástupný symbol pro číslo snímku 3">
            <a:extLst>
              <a:ext uri="{FF2B5EF4-FFF2-40B4-BE49-F238E27FC236}">
                <a16:creationId xmlns:a16="http://schemas.microsoft.com/office/drawing/2014/main" id="{8B1BFA9B-3C55-5F6C-B793-9F8902618494}"/>
              </a:ext>
            </a:extLst>
          </p:cNvPr>
          <p:cNvSpPr>
            <a:spLocks noGrp="1"/>
          </p:cNvSpPr>
          <p:nvPr>
            <p:ph type="sldNum" sz="quarter" idx="12"/>
          </p:nvPr>
        </p:nvSpPr>
        <p:spPr/>
        <p:txBody>
          <a:bodyPr/>
          <a:lstStyle/>
          <a:p>
            <a:fld id="{FBB2B0D3-5362-4370-A1AB-3649A94679DA}" type="slidenum">
              <a:rPr lang="sk-SK" smtClean="0"/>
              <a:pPr/>
              <a:t>21</a:t>
            </a:fld>
            <a:endParaRPr lang="sk-SK" dirty="0"/>
          </a:p>
        </p:txBody>
      </p:sp>
      <p:sp>
        <p:nvSpPr>
          <p:cNvPr id="6" name="TextovéPole 5">
            <a:extLst>
              <a:ext uri="{FF2B5EF4-FFF2-40B4-BE49-F238E27FC236}">
                <a16:creationId xmlns:a16="http://schemas.microsoft.com/office/drawing/2014/main" id="{CF8CEE54-625A-1448-81D5-3DA987419ED5}"/>
              </a:ext>
            </a:extLst>
          </p:cNvPr>
          <p:cNvSpPr txBox="1"/>
          <p:nvPr/>
        </p:nvSpPr>
        <p:spPr>
          <a:xfrm>
            <a:off x="4302647" y="7225538"/>
            <a:ext cx="7889630" cy="1477328"/>
          </a:xfrm>
          <a:prstGeom prst="rect">
            <a:avLst/>
          </a:prstGeom>
          <a:noFill/>
        </p:spPr>
        <p:txBody>
          <a:bodyPr wrap="square">
            <a:spAutoFit/>
          </a:bodyPr>
          <a:lstStyle/>
          <a:p>
            <a:r>
              <a:rPr lang="cs-CZ" sz="3000" dirty="0"/>
              <a:t>Formuláře dostupné na: </a:t>
            </a:r>
            <a:r>
              <a:rPr lang="cs-CZ" sz="3000" dirty="0">
                <a:hlinkClick r:id="rId2"/>
              </a:rPr>
              <a:t>https://www.prihlaskynastredni.cz/rodice-zaci.html</a:t>
            </a:r>
            <a:r>
              <a:rPr lang="cs-CZ" sz="3000" dirty="0"/>
              <a:t> </a:t>
            </a:r>
          </a:p>
        </p:txBody>
      </p:sp>
      <p:sp>
        <p:nvSpPr>
          <p:cNvPr id="9" name="TextovéPole 8">
            <a:extLst>
              <a:ext uri="{FF2B5EF4-FFF2-40B4-BE49-F238E27FC236}">
                <a16:creationId xmlns:a16="http://schemas.microsoft.com/office/drawing/2014/main" id="{DA794062-384F-E56F-B9F7-AB278D8BF8F9}"/>
              </a:ext>
            </a:extLst>
          </p:cNvPr>
          <p:cNvSpPr txBox="1"/>
          <p:nvPr/>
        </p:nvSpPr>
        <p:spPr>
          <a:xfrm>
            <a:off x="1276292" y="-3562365"/>
            <a:ext cx="7558637" cy="3323987"/>
          </a:xfrm>
          <a:prstGeom prst="rect">
            <a:avLst/>
          </a:prstGeom>
          <a:noFill/>
        </p:spPr>
        <p:txBody>
          <a:bodyPr wrap="square">
            <a:spAutoFit/>
          </a:bodyPr>
          <a:lstStyle/>
          <a:p>
            <a:r>
              <a:rPr lang="cs-CZ" sz="3200" b="1" dirty="0"/>
              <a:t>Lékařský posudek </a:t>
            </a:r>
            <a:r>
              <a:rPr lang="cs-CZ" sz="3000" dirty="0"/>
              <a:t>– na naší škole povinné pro všechny obory.</a:t>
            </a:r>
          </a:p>
          <a:p>
            <a:pPr lvl="1"/>
            <a:r>
              <a:rPr lang="cs-CZ" sz="3000" dirty="0"/>
              <a:t>Nepodcenit lhůtu, kterou má lékař na vypracování posudku.</a:t>
            </a:r>
          </a:p>
          <a:p>
            <a:pPr lvl="1"/>
            <a:r>
              <a:rPr lang="cs-CZ" sz="3000" dirty="0"/>
              <a:t>V posudku musí být uvedeny všechny 3 kódy a názvy oborů, na které se uchazeč hlásí.</a:t>
            </a:r>
          </a:p>
        </p:txBody>
      </p:sp>
      <p:sp>
        <p:nvSpPr>
          <p:cNvPr id="20" name="TextovéPole 19">
            <a:extLst>
              <a:ext uri="{FF2B5EF4-FFF2-40B4-BE49-F238E27FC236}">
                <a16:creationId xmlns:a16="http://schemas.microsoft.com/office/drawing/2014/main" id="{2BBEB7F9-CC5A-4DE9-0262-ACD6651A877B}"/>
              </a:ext>
            </a:extLst>
          </p:cNvPr>
          <p:cNvSpPr txBox="1"/>
          <p:nvPr/>
        </p:nvSpPr>
        <p:spPr>
          <a:xfrm>
            <a:off x="2316682" y="-2652263"/>
            <a:ext cx="7558636" cy="1015663"/>
          </a:xfrm>
          <a:prstGeom prst="rect">
            <a:avLst/>
          </a:prstGeom>
          <a:noFill/>
        </p:spPr>
        <p:txBody>
          <a:bodyPr wrap="square">
            <a:spAutoFit/>
          </a:bodyPr>
          <a:lstStyle/>
          <a:p>
            <a:r>
              <a:rPr lang="cs-CZ" sz="3000" b="1" dirty="0"/>
              <a:t>Hodnocení na vysvědčení z předchozího vzdělávání.</a:t>
            </a:r>
            <a:endParaRPr lang="cs-CZ" sz="3000" dirty="0"/>
          </a:p>
        </p:txBody>
      </p:sp>
      <p:sp>
        <p:nvSpPr>
          <p:cNvPr id="27" name="TextovéPole 26">
            <a:extLst>
              <a:ext uri="{FF2B5EF4-FFF2-40B4-BE49-F238E27FC236}">
                <a16:creationId xmlns:a16="http://schemas.microsoft.com/office/drawing/2014/main" id="{0C44D922-AC4A-D2C0-B602-A80681EEC955}"/>
              </a:ext>
            </a:extLst>
          </p:cNvPr>
          <p:cNvSpPr txBox="1"/>
          <p:nvPr/>
        </p:nvSpPr>
        <p:spPr>
          <a:xfrm>
            <a:off x="1104143" y="-2453541"/>
            <a:ext cx="7558638" cy="1477328"/>
          </a:xfrm>
          <a:prstGeom prst="rect">
            <a:avLst/>
          </a:prstGeom>
          <a:noFill/>
        </p:spPr>
        <p:txBody>
          <a:bodyPr wrap="square">
            <a:spAutoFit/>
          </a:bodyPr>
          <a:lstStyle/>
          <a:p>
            <a:r>
              <a:rPr lang="cs-CZ" sz="3000" b="1" dirty="0"/>
              <a:t>Převod slovního hodnocení do klasifikace </a:t>
            </a:r>
            <a:r>
              <a:rPr lang="cs-CZ" sz="3000" dirty="0"/>
              <a:t>– pouze v případě, že ZŠ používala slovní hodnocení.</a:t>
            </a:r>
          </a:p>
        </p:txBody>
      </p:sp>
      <p:sp>
        <p:nvSpPr>
          <p:cNvPr id="31" name="TextovéPole 30">
            <a:extLst>
              <a:ext uri="{FF2B5EF4-FFF2-40B4-BE49-F238E27FC236}">
                <a16:creationId xmlns:a16="http://schemas.microsoft.com/office/drawing/2014/main" id="{068E9788-2CDD-A4EC-7BDC-4D7C0BB4C66F}"/>
              </a:ext>
            </a:extLst>
          </p:cNvPr>
          <p:cNvSpPr txBox="1"/>
          <p:nvPr/>
        </p:nvSpPr>
        <p:spPr>
          <a:xfrm>
            <a:off x="1079752" y="-3228362"/>
            <a:ext cx="7565474" cy="1938992"/>
          </a:xfrm>
          <a:prstGeom prst="rect">
            <a:avLst/>
          </a:prstGeom>
          <a:noFill/>
        </p:spPr>
        <p:txBody>
          <a:bodyPr wrap="square">
            <a:spAutoFit/>
          </a:bodyPr>
          <a:lstStyle/>
          <a:p>
            <a:r>
              <a:rPr lang="cs-CZ" sz="3000" b="1" dirty="0"/>
              <a:t>Doporučení školského poradenského zařízení </a:t>
            </a:r>
            <a:r>
              <a:rPr lang="cs-CZ" sz="3000" dirty="0"/>
              <a:t>– pouze pro uchazeče, kteří mají doporučení pro uzpůsobení podmínek JPZ.</a:t>
            </a:r>
          </a:p>
        </p:txBody>
      </p:sp>
      <p:sp>
        <p:nvSpPr>
          <p:cNvPr id="40" name="TextovéPole 39">
            <a:extLst>
              <a:ext uri="{FF2B5EF4-FFF2-40B4-BE49-F238E27FC236}">
                <a16:creationId xmlns:a16="http://schemas.microsoft.com/office/drawing/2014/main" id="{C9DD3B73-B3C9-8E2D-9E95-BCB78CFEE242}"/>
              </a:ext>
            </a:extLst>
          </p:cNvPr>
          <p:cNvSpPr txBox="1"/>
          <p:nvPr/>
        </p:nvSpPr>
        <p:spPr>
          <a:xfrm>
            <a:off x="4174237" y="5916699"/>
            <a:ext cx="7565474" cy="1477328"/>
          </a:xfrm>
          <a:prstGeom prst="rect">
            <a:avLst/>
          </a:prstGeom>
          <a:noFill/>
        </p:spPr>
        <p:txBody>
          <a:bodyPr wrap="square">
            <a:spAutoFit/>
          </a:bodyPr>
          <a:lstStyle/>
          <a:p>
            <a:r>
              <a:rPr lang="cs-CZ" sz="3000" dirty="0"/>
              <a:t>Všechny formuláře stačí mít pouze v jednom originálu. Nahrají se do systému pro všechny 3 školy!</a:t>
            </a:r>
          </a:p>
        </p:txBody>
      </p:sp>
      <p:grpSp>
        <p:nvGrpSpPr>
          <p:cNvPr id="56" name="Skupina 55">
            <a:extLst>
              <a:ext uri="{FF2B5EF4-FFF2-40B4-BE49-F238E27FC236}">
                <a16:creationId xmlns:a16="http://schemas.microsoft.com/office/drawing/2014/main" id="{326C735F-3818-F4BC-BC6C-F8ACEFCE07C2}"/>
              </a:ext>
            </a:extLst>
          </p:cNvPr>
          <p:cNvGrpSpPr/>
          <p:nvPr/>
        </p:nvGrpSpPr>
        <p:grpSpPr>
          <a:xfrm rot="8596243">
            <a:off x="-3130347" y="790105"/>
            <a:ext cx="7771249" cy="7366119"/>
            <a:chOff x="-3137887" y="1112018"/>
            <a:chExt cx="7771249" cy="7366119"/>
          </a:xfrm>
        </p:grpSpPr>
        <p:sp>
          <p:nvSpPr>
            <p:cNvPr id="17" name="Ovál 16">
              <a:extLst>
                <a:ext uri="{FF2B5EF4-FFF2-40B4-BE49-F238E27FC236}">
                  <a16:creationId xmlns:a16="http://schemas.microsoft.com/office/drawing/2014/main" id="{8D0B2A34-3380-1E3E-5139-3832FC8B6942}"/>
                </a:ext>
              </a:extLst>
            </p:cNvPr>
            <p:cNvSpPr/>
            <p:nvPr/>
          </p:nvSpPr>
          <p:spPr>
            <a:xfrm rot="3093408">
              <a:off x="-2328530" y="1626762"/>
              <a:ext cx="6279776" cy="6279776"/>
            </a:xfrm>
            <a:prstGeom prst="ellipse">
              <a:avLst/>
            </a:prstGeom>
            <a:solidFill>
              <a:srgbClr val="C7C7C7"/>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2" name="Grafický objekt 21" descr="Stetoskop se souvislou výplní">
              <a:extLst>
                <a:ext uri="{FF2B5EF4-FFF2-40B4-BE49-F238E27FC236}">
                  <a16:creationId xmlns:a16="http://schemas.microsoft.com/office/drawing/2014/main" id="{6F957586-E309-B8FD-4EFA-87A6F5A129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10174" y="3678750"/>
              <a:ext cx="1723188" cy="1723188"/>
            </a:xfrm>
            <a:prstGeom prst="rect">
              <a:avLst/>
            </a:prstGeom>
          </p:spPr>
        </p:pic>
        <p:pic>
          <p:nvPicPr>
            <p:cNvPr id="44" name="Grafický objekt 43" descr="Svitek se souvislou výplní">
              <a:extLst>
                <a:ext uri="{FF2B5EF4-FFF2-40B4-BE49-F238E27FC236}">
                  <a16:creationId xmlns:a16="http://schemas.microsoft.com/office/drawing/2014/main" id="{790E1662-D606-5662-5F35-7B5E2B2694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602178">
              <a:off x="2056705" y="5965667"/>
              <a:ext cx="1685238" cy="1685238"/>
            </a:xfrm>
            <a:prstGeom prst="rect">
              <a:avLst/>
            </a:prstGeom>
          </p:spPr>
        </p:pic>
        <p:pic>
          <p:nvPicPr>
            <p:cNvPr id="46" name="Grafický objekt 45" descr="Odznak 1 se souvislou výplní">
              <a:extLst>
                <a:ext uri="{FF2B5EF4-FFF2-40B4-BE49-F238E27FC236}">
                  <a16:creationId xmlns:a16="http://schemas.microsoft.com/office/drawing/2014/main" id="{037ED735-9C9A-128F-E2B5-E94EC1AC19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43875" y="6943170"/>
              <a:ext cx="1534967" cy="1534967"/>
            </a:xfrm>
            <a:prstGeom prst="rect">
              <a:avLst/>
            </a:prstGeom>
          </p:spPr>
        </p:pic>
        <p:pic>
          <p:nvPicPr>
            <p:cNvPr id="48" name="Grafický objekt 47" descr="Školní budova se souvislou výplní">
              <a:extLst>
                <a:ext uri="{FF2B5EF4-FFF2-40B4-BE49-F238E27FC236}">
                  <a16:creationId xmlns:a16="http://schemas.microsoft.com/office/drawing/2014/main" id="{4D7876FC-2995-8474-4C02-169E64C8F1E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8683707">
              <a:off x="-2328557" y="5954630"/>
              <a:ext cx="1713766" cy="1713766"/>
            </a:xfrm>
            <a:prstGeom prst="rect">
              <a:avLst/>
            </a:prstGeom>
          </p:spPr>
        </p:pic>
        <p:pic>
          <p:nvPicPr>
            <p:cNvPr id="50" name="Grafický objekt 49" descr="Nákladní vůz se souvislou výplní">
              <a:extLst>
                <a:ext uri="{FF2B5EF4-FFF2-40B4-BE49-F238E27FC236}">
                  <a16:creationId xmlns:a16="http://schemas.microsoft.com/office/drawing/2014/main" id="{3EA88A19-207E-EED0-9AED-3F1E444BA23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0800000">
              <a:off x="-3137887" y="3942563"/>
              <a:ext cx="1604071" cy="1604071"/>
            </a:xfrm>
            <a:prstGeom prst="rect">
              <a:avLst/>
            </a:prstGeom>
          </p:spPr>
        </p:pic>
        <p:pic>
          <p:nvPicPr>
            <p:cNvPr id="52" name="Grafický objekt 51" descr="Fotoaparát se souvislou výplní">
              <a:extLst>
                <a:ext uri="{FF2B5EF4-FFF2-40B4-BE49-F238E27FC236}">
                  <a16:creationId xmlns:a16="http://schemas.microsoft.com/office/drawing/2014/main" id="{57CDEC8B-AC2A-5939-2742-5136586EF1A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3037151">
              <a:off x="-2312668" y="2290319"/>
              <a:ext cx="1604072" cy="1604072"/>
            </a:xfrm>
            <a:prstGeom prst="rect">
              <a:avLst/>
            </a:prstGeom>
          </p:spPr>
        </p:pic>
        <p:pic>
          <p:nvPicPr>
            <p:cNvPr id="53" name="Grafický objekt 52" descr="Odznak 1 se souvislou výplní">
              <a:extLst>
                <a:ext uri="{FF2B5EF4-FFF2-40B4-BE49-F238E27FC236}">
                  <a16:creationId xmlns:a16="http://schemas.microsoft.com/office/drawing/2014/main" id="{43F55639-CEF2-6B8A-F465-025AE430C8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366621" y="1112018"/>
              <a:ext cx="1534967" cy="1534967"/>
            </a:xfrm>
            <a:prstGeom prst="rect">
              <a:avLst/>
            </a:prstGeom>
          </p:spPr>
        </p:pic>
        <p:pic>
          <p:nvPicPr>
            <p:cNvPr id="55" name="Grafický objekt 54" descr="Internet se souvislou výplní">
              <a:extLst>
                <a:ext uri="{FF2B5EF4-FFF2-40B4-BE49-F238E27FC236}">
                  <a16:creationId xmlns:a16="http://schemas.microsoft.com/office/drawing/2014/main" id="{FAE8AB07-D635-B6B1-37A6-58F14500037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9152824">
              <a:off x="1769739" y="1578996"/>
              <a:ext cx="1698788" cy="1698788"/>
            </a:xfrm>
            <a:prstGeom prst="rect">
              <a:avLst/>
            </a:prstGeom>
          </p:spPr>
        </p:pic>
      </p:grpSp>
      <p:sp>
        <p:nvSpPr>
          <p:cNvPr id="5" name="TextovéPole 4">
            <a:extLst>
              <a:ext uri="{FF2B5EF4-FFF2-40B4-BE49-F238E27FC236}">
                <a16:creationId xmlns:a16="http://schemas.microsoft.com/office/drawing/2014/main" id="{B0A4B651-B37C-BD1D-C88E-774A6A7EE5B4}"/>
              </a:ext>
            </a:extLst>
          </p:cNvPr>
          <p:cNvSpPr txBox="1"/>
          <p:nvPr/>
        </p:nvSpPr>
        <p:spPr>
          <a:xfrm>
            <a:off x="4379324" y="3778264"/>
            <a:ext cx="7833360" cy="1015663"/>
          </a:xfrm>
          <a:prstGeom prst="rect">
            <a:avLst/>
          </a:prstGeom>
          <a:noFill/>
        </p:spPr>
        <p:txBody>
          <a:bodyPr wrap="square">
            <a:spAutoFit/>
          </a:bodyPr>
          <a:lstStyle/>
          <a:p>
            <a:r>
              <a:rPr lang="cs-CZ" sz="3000" dirty="0"/>
              <a:t>Všechny přílohy se naskenují či vyfotí a nahrají do systému.</a:t>
            </a:r>
          </a:p>
        </p:txBody>
      </p:sp>
      <p:sp>
        <p:nvSpPr>
          <p:cNvPr id="3" name="TextovéPole 2">
            <a:extLst>
              <a:ext uri="{FF2B5EF4-FFF2-40B4-BE49-F238E27FC236}">
                <a16:creationId xmlns:a16="http://schemas.microsoft.com/office/drawing/2014/main" id="{92E20543-B761-BFB8-F689-0B1CE478F1F6}"/>
              </a:ext>
            </a:extLst>
          </p:cNvPr>
          <p:cNvSpPr txBox="1"/>
          <p:nvPr/>
        </p:nvSpPr>
        <p:spPr>
          <a:xfrm>
            <a:off x="4593476" y="1657461"/>
            <a:ext cx="7565474" cy="1815882"/>
          </a:xfrm>
          <a:prstGeom prst="rect">
            <a:avLst/>
          </a:prstGeom>
          <a:noFill/>
        </p:spPr>
        <p:txBody>
          <a:bodyPr wrap="square">
            <a:spAutoFit/>
          </a:bodyPr>
          <a:lstStyle/>
          <a:p>
            <a:r>
              <a:rPr lang="cs-CZ" sz="2800" b="1" dirty="0"/>
              <a:t>Potvrzení společnosti SCANIA – </a:t>
            </a:r>
            <a:r>
              <a:rPr lang="cs-CZ" sz="2800" dirty="0"/>
              <a:t>pouze pro uchazeče zaměření </a:t>
            </a:r>
            <a:r>
              <a:rPr lang="cs-CZ" sz="2800" b="1" dirty="0"/>
              <a:t>Mechanik nákladních vozidel a autobusů </a:t>
            </a:r>
            <a:r>
              <a:rPr lang="cs-CZ" sz="2800" b="1" dirty="0" err="1"/>
              <a:t>Scania</a:t>
            </a:r>
            <a:r>
              <a:rPr lang="cs-CZ" sz="2800" b="1" dirty="0"/>
              <a:t>.</a:t>
            </a:r>
          </a:p>
        </p:txBody>
      </p:sp>
      <p:pic>
        <p:nvPicPr>
          <p:cNvPr id="7" name="Zástupný obsah 5">
            <a:extLst>
              <a:ext uri="{FF2B5EF4-FFF2-40B4-BE49-F238E27FC236}">
                <a16:creationId xmlns:a16="http://schemas.microsoft.com/office/drawing/2014/main" id="{4FB960AC-14E4-6FEE-F8FD-265290717B74}"/>
              </a:ext>
            </a:extLst>
          </p:cNvPr>
          <p:cNvPicPr>
            <a:picLocks noChangeAspect="1"/>
          </p:cNvPicPr>
          <p:nvPr/>
        </p:nvPicPr>
        <p:blipFill>
          <a:blip r:embed="rId17"/>
          <a:stretch>
            <a:fillRect/>
          </a:stretch>
        </p:blipFill>
        <p:spPr>
          <a:xfrm>
            <a:off x="248443" y="-8309878"/>
            <a:ext cx="10120222" cy="6609991"/>
          </a:xfrm>
          <a:prstGeom prst="rect">
            <a:avLst/>
          </a:prstGeom>
        </p:spPr>
      </p:pic>
    </p:spTree>
    <p:extLst>
      <p:ext uri="{BB962C8B-B14F-4D97-AF65-F5344CB8AC3E}">
        <p14:creationId xmlns:p14="http://schemas.microsoft.com/office/powerpoint/2010/main" val="31265242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55505F-543F-AEF3-21C5-E2F787DE5D4F}"/>
              </a:ext>
            </a:extLst>
          </p:cNvPr>
          <p:cNvSpPr>
            <a:spLocks noGrp="1"/>
          </p:cNvSpPr>
          <p:nvPr>
            <p:ph type="title"/>
          </p:nvPr>
        </p:nvSpPr>
        <p:spPr/>
        <p:txBody>
          <a:bodyPr/>
          <a:lstStyle/>
          <a:p>
            <a:r>
              <a:rPr lang="cs-CZ" dirty="0"/>
              <a:t>Povinné přílohy</a:t>
            </a:r>
          </a:p>
        </p:txBody>
      </p:sp>
      <p:sp>
        <p:nvSpPr>
          <p:cNvPr id="4" name="Zástupný symbol pro číslo snímku 3">
            <a:extLst>
              <a:ext uri="{FF2B5EF4-FFF2-40B4-BE49-F238E27FC236}">
                <a16:creationId xmlns:a16="http://schemas.microsoft.com/office/drawing/2014/main" id="{8B1BFA9B-3C55-5F6C-B793-9F8902618494}"/>
              </a:ext>
            </a:extLst>
          </p:cNvPr>
          <p:cNvSpPr>
            <a:spLocks noGrp="1"/>
          </p:cNvSpPr>
          <p:nvPr>
            <p:ph type="sldNum" sz="quarter" idx="12"/>
          </p:nvPr>
        </p:nvSpPr>
        <p:spPr/>
        <p:txBody>
          <a:bodyPr/>
          <a:lstStyle/>
          <a:p>
            <a:fld id="{FBB2B0D3-5362-4370-A1AB-3649A94679DA}" type="slidenum">
              <a:rPr lang="sk-SK" smtClean="0"/>
              <a:pPr/>
              <a:t>22</a:t>
            </a:fld>
            <a:endParaRPr lang="sk-SK" dirty="0"/>
          </a:p>
        </p:txBody>
      </p:sp>
      <p:sp>
        <p:nvSpPr>
          <p:cNvPr id="6" name="TextovéPole 5">
            <a:extLst>
              <a:ext uri="{FF2B5EF4-FFF2-40B4-BE49-F238E27FC236}">
                <a16:creationId xmlns:a16="http://schemas.microsoft.com/office/drawing/2014/main" id="{CF8CEE54-625A-1448-81D5-3DA987419ED5}"/>
              </a:ext>
            </a:extLst>
          </p:cNvPr>
          <p:cNvSpPr txBox="1"/>
          <p:nvPr/>
        </p:nvSpPr>
        <p:spPr>
          <a:xfrm>
            <a:off x="4373307" y="5179844"/>
            <a:ext cx="7889630" cy="1477328"/>
          </a:xfrm>
          <a:prstGeom prst="rect">
            <a:avLst/>
          </a:prstGeom>
          <a:noFill/>
        </p:spPr>
        <p:txBody>
          <a:bodyPr wrap="square">
            <a:spAutoFit/>
          </a:bodyPr>
          <a:lstStyle/>
          <a:p>
            <a:r>
              <a:rPr lang="cs-CZ" sz="3000" dirty="0"/>
              <a:t>Formuláře dostupné na: </a:t>
            </a:r>
            <a:r>
              <a:rPr lang="cs-CZ" sz="3000" dirty="0">
                <a:hlinkClick r:id="rId2"/>
              </a:rPr>
              <a:t>https://www.prihlaskynastredni.cz/rodice-zaci.html</a:t>
            </a:r>
            <a:r>
              <a:rPr lang="cs-CZ" sz="3000" dirty="0"/>
              <a:t> </a:t>
            </a:r>
          </a:p>
        </p:txBody>
      </p:sp>
      <p:sp>
        <p:nvSpPr>
          <p:cNvPr id="9" name="TextovéPole 8">
            <a:extLst>
              <a:ext uri="{FF2B5EF4-FFF2-40B4-BE49-F238E27FC236}">
                <a16:creationId xmlns:a16="http://schemas.microsoft.com/office/drawing/2014/main" id="{DA794062-384F-E56F-B9F7-AB278D8BF8F9}"/>
              </a:ext>
            </a:extLst>
          </p:cNvPr>
          <p:cNvSpPr txBox="1"/>
          <p:nvPr/>
        </p:nvSpPr>
        <p:spPr>
          <a:xfrm>
            <a:off x="1276292" y="-3562365"/>
            <a:ext cx="7558637" cy="3323987"/>
          </a:xfrm>
          <a:prstGeom prst="rect">
            <a:avLst/>
          </a:prstGeom>
          <a:noFill/>
        </p:spPr>
        <p:txBody>
          <a:bodyPr wrap="square">
            <a:spAutoFit/>
          </a:bodyPr>
          <a:lstStyle/>
          <a:p>
            <a:r>
              <a:rPr lang="cs-CZ" sz="3200" b="1" dirty="0"/>
              <a:t>Lékařský posudek </a:t>
            </a:r>
            <a:r>
              <a:rPr lang="cs-CZ" sz="3000" dirty="0"/>
              <a:t>– na naší škole povinné pro všechny obory.</a:t>
            </a:r>
          </a:p>
          <a:p>
            <a:pPr lvl="1"/>
            <a:r>
              <a:rPr lang="cs-CZ" sz="3000" dirty="0"/>
              <a:t>Nepodcenit lhůtu, kterou má lékař na vypracování posudku.</a:t>
            </a:r>
          </a:p>
          <a:p>
            <a:pPr lvl="1"/>
            <a:r>
              <a:rPr lang="cs-CZ" sz="3000" dirty="0"/>
              <a:t>V posudku musí být uvedeny všechny 3 kódy a názvy oborů, na které se uchazeč hlásí.</a:t>
            </a:r>
          </a:p>
        </p:txBody>
      </p:sp>
      <p:sp>
        <p:nvSpPr>
          <p:cNvPr id="20" name="TextovéPole 19">
            <a:extLst>
              <a:ext uri="{FF2B5EF4-FFF2-40B4-BE49-F238E27FC236}">
                <a16:creationId xmlns:a16="http://schemas.microsoft.com/office/drawing/2014/main" id="{2BBEB7F9-CC5A-4DE9-0262-ACD6651A877B}"/>
              </a:ext>
            </a:extLst>
          </p:cNvPr>
          <p:cNvSpPr txBox="1"/>
          <p:nvPr/>
        </p:nvSpPr>
        <p:spPr>
          <a:xfrm>
            <a:off x="2316682" y="-2652263"/>
            <a:ext cx="7558636" cy="1015663"/>
          </a:xfrm>
          <a:prstGeom prst="rect">
            <a:avLst/>
          </a:prstGeom>
          <a:noFill/>
        </p:spPr>
        <p:txBody>
          <a:bodyPr wrap="square">
            <a:spAutoFit/>
          </a:bodyPr>
          <a:lstStyle/>
          <a:p>
            <a:r>
              <a:rPr lang="cs-CZ" sz="3000" b="1" dirty="0"/>
              <a:t>Hodnocení na vysvědčení z předchozího vzdělávání.</a:t>
            </a:r>
            <a:endParaRPr lang="cs-CZ" sz="3000" dirty="0"/>
          </a:p>
        </p:txBody>
      </p:sp>
      <p:sp>
        <p:nvSpPr>
          <p:cNvPr id="27" name="TextovéPole 26">
            <a:extLst>
              <a:ext uri="{FF2B5EF4-FFF2-40B4-BE49-F238E27FC236}">
                <a16:creationId xmlns:a16="http://schemas.microsoft.com/office/drawing/2014/main" id="{0C44D922-AC4A-D2C0-B602-A80681EEC955}"/>
              </a:ext>
            </a:extLst>
          </p:cNvPr>
          <p:cNvSpPr txBox="1"/>
          <p:nvPr/>
        </p:nvSpPr>
        <p:spPr>
          <a:xfrm>
            <a:off x="1104143" y="-2453541"/>
            <a:ext cx="7558638" cy="1477328"/>
          </a:xfrm>
          <a:prstGeom prst="rect">
            <a:avLst/>
          </a:prstGeom>
          <a:noFill/>
        </p:spPr>
        <p:txBody>
          <a:bodyPr wrap="square">
            <a:spAutoFit/>
          </a:bodyPr>
          <a:lstStyle/>
          <a:p>
            <a:r>
              <a:rPr lang="cs-CZ" sz="3000" b="1" dirty="0"/>
              <a:t>Převod slovního hodnocení do klasifikace </a:t>
            </a:r>
            <a:r>
              <a:rPr lang="cs-CZ" sz="3000" dirty="0"/>
              <a:t>– pouze v případě, že ZŠ používala slovní hodnocení.</a:t>
            </a:r>
          </a:p>
        </p:txBody>
      </p:sp>
      <p:sp>
        <p:nvSpPr>
          <p:cNvPr id="31" name="TextovéPole 30">
            <a:extLst>
              <a:ext uri="{FF2B5EF4-FFF2-40B4-BE49-F238E27FC236}">
                <a16:creationId xmlns:a16="http://schemas.microsoft.com/office/drawing/2014/main" id="{068E9788-2CDD-A4EC-7BDC-4D7C0BB4C66F}"/>
              </a:ext>
            </a:extLst>
          </p:cNvPr>
          <p:cNvSpPr txBox="1"/>
          <p:nvPr/>
        </p:nvSpPr>
        <p:spPr>
          <a:xfrm>
            <a:off x="1079752" y="-3228362"/>
            <a:ext cx="7565474" cy="1938992"/>
          </a:xfrm>
          <a:prstGeom prst="rect">
            <a:avLst/>
          </a:prstGeom>
          <a:noFill/>
        </p:spPr>
        <p:txBody>
          <a:bodyPr wrap="square">
            <a:spAutoFit/>
          </a:bodyPr>
          <a:lstStyle/>
          <a:p>
            <a:r>
              <a:rPr lang="cs-CZ" sz="3000" b="1" dirty="0"/>
              <a:t>Doporučení školského poradenského zařízení </a:t>
            </a:r>
            <a:r>
              <a:rPr lang="cs-CZ" sz="3000" dirty="0"/>
              <a:t>– pouze pro uchazeče, kteří mají doporučení pro uzpůsobení podmínek JPZ.</a:t>
            </a:r>
          </a:p>
        </p:txBody>
      </p:sp>
      <p:sp>
        <p:nvSpPr>
          <p:cNvPr id="40" name="TextovéPole 39">
            <a:extLst>
              <a:ext uri="{FF2B5EF4-FFF2-40B4-BE49-F238E27FC236}">
                <a16:creationId xmlns:a16="http://schemas.microsoft.com/office/drawing/2014/main" id="{C9DD3B73-B3C9-8E2D-9E95-BCB78CFEE242}"/>
              </a:ext>
            </a:extLst>
          </p:cNvPr>
          <p:cNvSpPr txBox="1"/>
          <p:nvPr/>
        </p:nvSpPr>
        <p:spPr>
          <a:xfrm>
            <a:off x="4438337" y="3338781"/>
            <a:ext cx="7565474" cy="1477328"/>
          </a:xfrm>
          <a:prstGeom prst="rect">
            <a:avLst/>
          </a:prstGeom>
          <a:noFill/>
        </p:spPr>
        <p:txBody>
          <a:bodyPr wrap="square">
            <a:spAutoFit/>
          </a:bodyPr>
          <a:lstStyle/>
          <a:p>
            <a:r>
              <a:rPr lang="cs-CZ" sz="3000" dirty="0"/>
              <a:t>Všechny formuláře stačí mít pouze v jednom originálu. Musí se nahrát do systému pro všechny 3 školy!</a:t>
            </a:r>
          </a:p>
        </p:txBody>
      </p:sp>
      <p:grpSp>
        <p:nvGrpSpPr>
          <p:cNvPr id="56" name="Skupina 55">
            <a:extLst>
              <a:ext uri="{FF2B5EF4-FFF2-40B4-BE49-F238E27FC236}">
                <a16:creationId xmlns:a16="http://schemas.microsoft.com/office/drawing/2014/main" id="{326C735F-3818-F4BC-BC6C-F8ACEFCE07C2}"/>
              </a:ext>
            </a:extLst>
          </p:cNvPr>
          <p:cNvGrpSpPr/>
          <p:nvPr/>
        </p:nvGrpSpPr>
        <p:grpSpPr>
          <a:xfrm rot="5400000">
            <a:off x="-3130347" y="790105"/>
            <a:ext cx="7771249" cy="7366119"/>
            <a:chOff x="-3137887" y="1112018"/>
            <a:chExt cx="7771249" cy="7366119"/>
          </a:xfrm>
        </p:grpSpPr>
        <p:sp>
          <p:nvSpPr>
            <p:cNvPr id="17" name="Ovál 16">
              <a:extLst>
                <a:ext uri="{FF2B5EF4-FFF2-40B4-BE49-F238E27FC236}">
                  <a16:creationId xmlns:a16="http://schemas.microsoft.com/office/drawing/2014/main" id="{8D0B2A34-3380-1E3E-5139-3832FC8B6942}"/>
                </a:ext>
              </a:extLst>
            </p:cNvPr>
            <p:cNvSpPr/>
            <p:nvPr/>
          </p:nvSpPr>
          <p:spPr>
            <a:xfrm rot="3093408">
              <a:off x="-2328530" y="1626762"/>
              <a:ext cx="6279776" cy="6279776"/>
            </a:xfrm>
            <a:prstGeom prst="ellipse">
              <a:avLst/>
            </a:prstGeom>
            <a:solidFill>
              <a:srgbClr val="C7C7C7"/>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2" name="Grafický objekt 21" descr="Stetoskop se souvislou výplní">
              <a:extLst>
                <a:ext uri="{FF2B5EF4-FFF2-40B4-BE49-F238E27FC236}">
                  <a16:creationId xmlns:a16="http://schemas.microsoft.com/office/drawing/2014/main" id="{6F957586-E309-B8FD-4EFA-87A6F5A129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10174" y="3678750"/>
              <a:ext cx="1723188" cy="1723188"/>
            </a:xfrm>
            <a:prstGeom prst="rect">
              <a:avLst/>
            </a:prstGeom>
          </p:spPr>
        </p:pic>
        <p:pic>
          <p:nvPicPr>
            <p:cNvPr id="44" name="Grafický objekt 43" descr="Svitek se souvislou výplní">
              <a:extLst>
                <a:ext uri="{FF2B5EF4-FFF2-40B4-BE49-F238E27FC236}">
                  <a16:creationId xmlns:a16="http://schemas.microsoft.com/office/drawing/2014/main" id="{790E1662-D606-5662-5F35-7B5E2B2694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602178">
              <a:off x="2056705" y="5965667"/>
              <a:ext cx="1685238" cy="1685238"/>
            </a:xfrm>
            <a:prstGeom prst="rect">
              <a:avLst/>
            </a:prstGeom>
          </p:spPr>
        </p:pic>
        <p:pic>
          <p:nvPicPr>
            <p:cNvPr id="46" name="Grafický objekt 45" descr="Odznak 1 se souvislou výplní">
              <a:extLst>
                <a:ext uri="{FF2B5EF4-FFF2-40B4-BE49-F238E27FC236}">
                  <a16:creationId xmlns:a16="http://schemas.microsoft.com/office/drawing/2014/main" id="{037ED735-9C9A-128F-E2B5-E94EC1AC19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43875" y="6943170"/>
              <a:ext cx="1534967" cy="1534967"/>
            </a:xfrm>
            <a:prstGeom prst="rect">
              <a:avLst/>
            </a:prstGeom>
          </p:spPr>
        </p:pic>
        <p:pic>
          <p:nvPicPr>
            <p:cNvPr id="48" name="Grafický objekt 47" descr="Školní budova se souvislou výplní">
              <a:extLst>
                <a:ext uri="{FF2B5EF4-FFF2-40B4-BE49-F238E27FC236}">
                  <a16:creationId xmlns:a16="http://schemas.microsoft.com/office/drawing/2014/main" id="{4D7876FC-2995-8474-4C02-169E64C8F1E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8683707">
              <a:off x="-2328557" y="5954630"/>
              <a:ext cx="1713766" cy="1713766"/>
            </a:xfrm>
            <a:prstGeom prst="rect">
              <a:avLst/>
            </a:prstGeom>
          </p:spPr>
        </p:pic>
        <p:pic>
          <p:nvPicPr>
            <p:cNvPr id="50" name="Grafický objekt 49" descr="Nákladní vůz se souvislou výplní">
              <a:extLst>
                <a:ext uri="{FF2B5EF4-FFF2-40B4-BE49-F238E27FC236}">
                  <a16:creationId xmlns:a16="http://schemas.microsoft.com/office/drawing/2014/main" id="{3EA88A19-207E-EED0-9AED-3F1E444BA23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0800000">
              <a:off x="-3137887" y="3942563"/>
              <a:ext cx="1604071" cy="1604071"/>
            </a:xfrm>
            <a:prstGeom prst="rect">
              <a:avLst/>
            </a:prstGeom>
          </p:spPr>
        </p:pic>
        <p:pic>
          <p:nvPicPr>
            <p:cNvPr id="52" name="Grafický objekt 51" descr="Fotoaparát se souvislou výplní">
              <a:extLst>
                <a:ext uri="{FF2B5EF4-FFF2-40B4-BE49-F238E27FC236}">
                  <a16:creationId xmlns:a16="http://schemas.microsoft.com/office/drawing/2014/main" id="{57CDEC8B-AC2A-5939-2742-5136586EF1A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3037151">
              <a:off x="-2312668" y="2290319"/>
              <a:ext cx="1604072" cy="1604072"/>
            </a:xfrm>
            <a:prstGeom prst="rect">
              <a:avLst/>
            </a:prstGeom>
          </p:spPr>
        </p:pic>
        <p:pic>
          <p:nvPicPr>
            <p:cNvPr id="53" name="Grafický objekt 52" descr="Odznak 1 se souvislou výplní">
              <a:extLst>
                <a:ext uri="{FF2B5EF4-FFF2-40B4-BE49-F238E27FC236}">
                  <a16:creationId xmlns:a16="http://schemas.microsoft.com/office/drawing/2014/main" id="{43F55639-CEF2-6B8A-F465-025AE430C8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366621" y="1112018"/>
              <a:ext cx="1534967" cy="1534967"/>
            </a:xfrm>
            <a:prstGeom prst="rect">
              <a:avLst/>
            </a:prstGeom>
          </p:spPr>
        </p:pic>
        <p:pic>
          <p:nvPicPr>
            <p:cNvPr id="55" name="Grafický objekt 54" descr="Internet se souvislou výplní">
              <a:extLst>
                <a:ext uri="{FF2B5EF4-FFF2-40B4-BE49-F238E27FC236}">
                  <a16:creationId xmlns:a16="http://schemas.microsoft.com/office/drawing/2014/main" id="{FAE8AB07-D635-B6B1-37A6-58F14500037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9152824">
              <a:off x="1769739" y="1578996"/>
              <a:ext cx="1698788" cy="1698788"/>
            </a:xfrm>
            <a:prstGeom prst="rect">
              <a:avLst/>
            </a:prstGeom>
          </p:spPr>
        </p:pic>
      </p:grpSp>
      <p:sp>
        <p:nvSpPr>
          <p:cNvPr id="3" name="TextovéPole 2">
            <a:extLst>
              <a:ext uri="{FF2B5EF4-FFF2-40B4-BE49-F238E27FC236}">
                <a16:creationId xmlns:a16="http://schemas.microsoft.com/office/drawing/2014/main" id="{85A9A03A-86D0-A181-0B7D-D344425D323C}"/>
              </a:ext>
            </a:extLst>
          </p:cNvPr>
          <p:cNvSpPr txBox="1"/>
          <p:nvPr/>
        </p:nvSpPr>
        <p:spPr>
          <a:xfrm>
            <a:off x="3843930" y="1583230"/>
            <a:ext cx="7833360" cy="1015663"/>
          </a:xfrm>
          <a:prstGeom prst="rect">
            <a:avLst/>
          </a:prstGeom>
          <a:noFill/>
        </p:spPr>
        <p:txBody>
          <a:bodyPr wrap="square">
            <a:spAutoFit/>
          </a:bodyPr>
          <a:lstStyle/>
          <a:p>
            <a:r>
              <a:rPr lang="cs-CZ" sz="3000" dirty="0"/>
              <a:t>Všechny přílohy se naskenují či vyfotí a nahrají do systému.</a:t>
            </a:r>
          </a:p>
        </p:txBody>
      </p:sp>
      <p:sp>
        <p:nvSpPr>
          <p:cNvPr id="8" name="TextovéPole 7">
            <a:extLst>
              <a:ext uri="{FF2B5EF4-FFF2-40B4-BE49-F238E27FC236}">
                <a16:creationId xmlns:a16="http://schemas.microsoft.com/office/drawing/2014/main" id="{44AFF6C2-FF88-8F72-DAFB-43E3C0AB2D02}"/>
              </a:ext>
            </a:extLst>
          </p:cNvPr>
          <p:cNvSpPr txBox="1"/>
          <p:nvPr/>
        </p:nvSpPr>
        <p:spPr>
          <a:xfrm>
            <a:off x="1269455" y="-3120180"/>
            <a:ext cx="7565474" cy="1815882"/>
          </a:xfrm>
          <a:prstGeom prst="rect">
            <a:avLst/>
          </a:prstGeom>
          <a:noFill/>
        </p:spPr>
        <p:txBody>
          <a:bodyPr wrap="square">
            <a:spAutoFit/>
          </a:bodyPr>
          <a:lstStyle/>
          <a:p>
            <a:r>
              <a:rPr lang="cs-CZ" sz="2800" b="1" dirty="0"/>
              <a:t>Potvrzení společnosti SCANIA – </a:t>
            </a:r>
            <a:r>
              <a:rPr lang="cs-CZ" sz="2800" dirty="0"/>
              <a:t>pouze pro uchazeče dvou zaměření </a:t>
            </a:r>
            <a:r>
              <a:rPr lang="cs-CZ" sz="2800" b="1" dirty="0"/>
              <a:t>Mechanik nákladních vozidel a autobusů </a:t>
            </a:r>
            <a:r>
              <a:rPr lang="cs-CZ" sz="2800" b="1" dirty="0" err="1"/>
              <a:t>Scania</a:t>
            </a:r>
            <a:r>
              <a:rPr lang="cs-CZ" sz="2800" b="1" dirty="0"/>
              <a:t> a </a:t>
            </a:r>
            <a:r>
              <a:rPr lang="cs-CZ" sz="2800" b="1" dirty="0" err="1"/>
              <a:t>Scania</a:t>
            </a:r>
            <a:r>
              <a:rPr lang="cs-CZ" sz="2800" b="1" dirty="0"/>
              <a:t> </a:t>
            </a:r>
            <a:r>
              <a:rPr lang="cs-CZ" sz="2800" b="1" dirty="0" err="1"/>
              <a:t>Trainees</a:t>
            </a:r>
            <a:r>
              <a:rPr lang="cs-CZ" sz="2800" b="1" dirty="0"/>
              <a:t>.</a:t>
            </a:r>
          </a:p>
        </p:txBody>
      </p:sp>
    </p:spTree>
    <p:extLst>
      <p:ext uri="{BB962C8B-B14F-4D97-AF65-F5344CB8AC3E}">
        <p14:creationId xmlns:p14="http://schemas.microsoft.com/office/powerpoint/2010/main" val="32415843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55505F-543F-AEF3-21C5-E2F787DE5D4F}"/>
              </a:ext>
            </a:extLst>
          </p:cNvPr>
          <p:cNvSpPr>
            <a:spLocks noGrp="1"/>
          </p:cNvSpPr>
          <p:nvPr>
            <p:ph type="title"/>
          </p:nvPr>
        </p:nvSpPr>
        <p:spPr/>
        <p:txBody>
          <a:bodyPr/>
          <a:lstStyle/>
          <a:p>
            <a:r>
              <a:rPr lang="cs-CZ" dirty="0"/>
              <a:t>Povinné přílohy</a:t>
            </a:r>
          </a:p>
        </p:txBody>
      </p:sp>
      <p:sp>
        <p:nvSpPr>
          <p:cNvPr id="4" name="Zástupný symbol pro číslo snímku 3">
            <a:extLst>
              <a:ext uri="{FF2B5EF4-FFF2-40B4-BE49-F238E27FC236}">
                <a16:creationId xmlns:a16="http://schemas.microsoft.com/office/drawing/2014/main" id="{8B1BFA9B-3C55-5F6C-B793-9F8902618494}"/>
              </a:ext>
            </a:extLst>
          </p:cNvPr>
          <p:cNvSpPr>
            <a:spLocks noGrp="1"/>
          </p:cNvSpPr>
          <p:nvPr>
            <p:ph type="sldNum" sz="quarter" idx="12"/>
          </p:nvPr>
        </p:nvSpPr>
        <p:spPr/>
        <p:txBody>
          <a:bodyPr/>
          <a:lstStyle/>
          <a:p>
            <a:fld id="{FBB2B0D3-5362-4370-A1AB-3649A94679DA}" type="slidenum">
              <a:rPr lang="sk-SK" smtClean="0"/>
              <a:pPr/>
              <a:t>23</a:t>
            </a:fld>
            <a:endParaRPr lang="sk-SK" dirty="0"/>
          </a:p>
        </p:txBody>
      </p:sp>
      <p:sp>
        <p:nvSpPr>
          <p:cNvPr id="6" name="TextovéPole 5">
            <a:extLst>
              <a:ext uri="{FF2B5EF4-FFF2-40B4-BE49-F238E27FC236}">
                <a16:creationId xmlns:a16="http://schemas.microsoft.com/office/drawing/2014/main" id="{CF8CEE54-625A-1448-81D5-3DA987419ED5}"/>
              </a:ext>
            </a:extLst>
          </p:cNvPr>
          <p:cNvSpPr txBox="1"/>
          <p:nvPr/>
        </p:nvSpPr>
        <p:spPr>
          <a:xfrm>
            <a:off x="4575692" y="3297623"/>
            <a:ext cx="7889630" cy="1477328"/>
          </a:xfrm>
          <a:prstGeom prst="rect">
            <a:avLst/>
          </a:prstGeom>
          <a:noFill/>
        </p:spPr>
        <p:txBody>
          <a:bodyPr wrap="square">
            <a:spAutoFit/>
          </a:bodyPr>
          <a:lstStyle/>
          <a:p>
            <a:r>
              <a:rPr lang="cs-CZ" sz="3000" dirty="0"/>
              <a:t>Formuláře dostupné na: </a:t>
            </a:r>
            <a:r>
              <a:rPr lang="cs-CZ" sz="3000" dirty="0">
                <a:hlinkClick r:id="rId2"/>
              </a:rPr>
              <a:t>https://www.prihlaskynastredni.cz/rodice-zaci.html</a:t>
            </a:r>
            <a:r>
              <a:rPr lang="cs-CZ" sz="3000" dirty="0"/>
              <a:t> </a:t>
            </a:r>
          </a:p>
        </p:txBody>
      </p:sp>
      <p:sp>
        <p:nvSpPr>
          <p:cNvPr id="9" name="TextovéPole 8">
            <a:extLst>
              <a:ext uri="{FF2B5EF4-FFF2-40B4-BE49-F238E27FC236}">
                <a16:creationId xmlns:a16="http://schemas.microsoft.com/office/drawing/2014/main" id="{DA794062-384F-E56F-B9F7-AB278D8BF8F9}"/>
              </a:ext>
            </a:extLst>
          </p:cNvPr>
          <p:cNvSpPr txBox="1"/>
          <p:nvPr/>
        </p:nvSpPr>
        <p:spPr>
          <a:xfrm>
            <a:off x="1276292" y="-3562365"/>
            <a:ext cx="7558637" cy="3323987"/>
          </a:xfrm>
          <a:prstGeom prst="rect">
            <a:avLst/>
          </a:prstGeom>
          <a:noFill/>
        </p:spPr>
        <p:txBody>
          <a:bodyPr wrap="square">
            <a:spAutoFit/>
          </a:bodyPr>
          <a:lstStyle/>
          <a:p>
            <a:r>
              <a:rPr lang="cs-CZ" sz="3200" b="1" dirty="0"/>
              <a:t>Lékařský posudek </a:t>
            </a:r>
            <a:r>
              <a:rPr lang="cs-CZ" sz="3000" dirty="0"/>
              <a:t>– na naší škole povinné pro všechny obory.</a:t>
            </a:r>
          </a:p>
          <a:p>
            <a:pPr lvl="1"/>
            <a:r>
              <a:rPr lang="cs-CZ" sz="3000" dirty="0"/>
              <a:t>Nepodcenit lhůtu, kterou má lékař na vypracování posudku.</a:t>
            </a:r>
          </a:p>
          <a:p>
            <a:pPr lvl="1"/>
            <a:r>
              <a:rPr lang="cs-CZ" sz="3000" dirty="0"/>
              <a:t>V posudku musí být uvedeny všechny 3 kódy a názvy oborů, na které se uchazeč hlásí.</a:t>
            </a:r>
          </a:p>
        </p:txBody>
      </p:sp>
      <p:sp>
        <p:nvSpPr>
          <p:cNvPr id="20" name="TextovéPole 19">
            <a:extLst>
              <a:ext uri="{FF2B5EF4-FFF2-40B4-BE49-F238E27FC236}">
                <a16:creationId xmlns:a16="http://schemas.microsoft.com/office/drawing/2014/main" id="{2BBEB7F9-CC5A-4DE9-0262-ACD6651A877B}"/>
              </a:ext>
            </a:extLst>
          </p:cNvPr>
          <p:cNvSpPr txBox="1"/>
          <p:nvPr/>
        </p:nvSpPr>
        <p:spPr>
          <a:xfrm>
            <a:off x="2316682" y="-2652263"/>
            <a:ext cx="7558636" cy="1015663"/>
          </a:xfrm>
          <a:prstGeom prst="rect">
            <a:avLst/>
          </a:prstGeom>
          <a:noFill/>
        </p:spPr>
        <p:txBody>
          <a:bodyPr wrap="square">
            <a:spAutoFit/>
          </a:bodyPr>
          <a:lstStyle/>
          <a:p>
            <a:r>
              <a:rPr lang="cs-CZ" sz="3000" b="1" dirty="0"/>
              <a:t>Hodnocení na vysvědčení z předchozího vzdělávání.</a:t>
            </a:r>
            <a:endParaRPr lang="cs-CZ" sz="3000" dirty="0"/>
          </a:p>
        </p:txBody>
      </p:sp>
      <p:sp>
        <p:nvSpPr>
          <p:cNvPr id="27" name="TextovéPole 26">
            <a:extLst>
              <a:ext uri="{FF2B5EF4-FFF2-40B4-BE49-F238E27FC236}">
                <a16:creationId xmlns:a16="http://schemas.microsoft.com/office/drawing/2014/main" id="{0C44D922-AC4A-D2C0-B602-A80681EEC955}"/>
              </a:ext>
            </a:extLst>
          </p:cNvPr>
          <p:cNvSpPr txBox="1"/>
          <p:nvPr/>
        </p:nvSpPr>
        <p:spPr>
          <a:xfrm>
            <a:off x="1104143" y="-2453541"/>
            <a:ext cx="7558638" cy="1477328"/>
          </a:xfrm>
          <a:prstGeom prst="rect">
            <a:avLst/>
          </a:prstGeom>
          <a:noFill/>
        </p:spPr>
        <p:txBody>
          <a:bodyPr wrap="square">
            <a:spAutoFit/>
          </a:bodyPr>
          <a:lstStyle/>
          <a:p>
            <a:r>
              <a:rPr lang="cs-CZ" sz="3000" b="1" dirty="0"/>
              <a:t>Převod slovního hodnocení do klasifikace </a:t>
            </a:r>
            <a:r>
              <a:rPr lang="cs-CZ" sz="3000" dirty="0"/>
              <a:t>– pouze v případě, že ZŠ používala slovní hodnocení.</a:t>
            </a:r>
          </a:p>
        </p:txBody>
      </p:sp>
      <p:sp>
        <p:nvSpPr>
          <p:cNvPr id="31" name="TextovéPole 30">
            <a:extLst>
              <a:ext uri="{FF2B5EF4-FFF2-40B4-BE49-F238E27FC236}">
                <a16:creationId xmlns:a16="http://schemas.microsoft.com/office/drawing/2014/main" id="{068E9788-2CDD-A4EC-7BDC-4D7C0BB4C66F}"/>
              </a:ext>
            </a:extLst>
          </p:cNvPr>
          <p:cNvSpPr txBox="1"/>
          <p:nvPr/>
        </p:nvSpPr>
        <p:spPr>
          <a:xfrm>
            <a:off x="1079752" y="-3228362"/>
            <a:ext cx="7565474" cy="1938992"/>
          </a:xfrm>
          <a:prstGeom prst="rect">
            <a:avLst/>
          </a:prstGeom>
          <a:noFill/>
        </p:spPr>
        <p:txBody>
          <a:bodyPr wrap="square">
            <a:spAutoFit/>
          </a:bodyPr>
          <a:lstStyle/>
          <a:p>
            <a:r>
              <a:rPr lang="cs-CZ" sz="3000" b="1" dirty="0"/>
              <a:t>Doporučení školského poradenského zařízení </a:t>
            </a:r>
            <a:r>
              <a:rPr lang="cs-CZ" sz="3000" dirty="0"/>
              <a:t>– pouze pro uchazeče, kteří mají doporučení pro uzpůsobení podmínek JPZ.</a:t>
            </a:r>
          </a:p>
        </p:txBody>
      </p:sp>
      <p:sp>
        <p:nvSpPr>
          <p:cNvPr id="35" name="TextovéPole 34">
            <a:extLst>
              <a:ext uri="{FF2B5EF4-FFF2-40B4-BE49-F238E27FC236}">
                <a16:creationId xmlns:a16="http://schemas.microsoft.com/office/drawing/2014/main" id="{CBBF9666-E625-8181-0428-75B685B9A9CE}"/>
              </a:ext>
            </a:extLst>
          </p:cNvPr>
          <p:cNvSpPr txBox="1"/>
          <p:nvPr/>
        </p:nvSpPr>
        <p:spPr>
          <a:xfrm>
            <a:off x="1496475" y="-4709535"/>
            <a:ext cx="7565474" cy="2862322"/>
          </a:xfrm>
          <a:prstGeom prst="rect">
            <a:avLst/>
          </a:prstGeom>
          <a:noFill/>
        </p:spPr>
        <p:txBody>
          <a:bodyPr wrap="square">
            <a:spAutoFit/>
          </a:bodyPr>
          <a:lstStyle/>
          <a:p>
            <a:r>
              <a:rPr lang="cs-CZ" sz="3000" b="1" dirty="0"/>
              <a:t>Stanovisko společnosti SCANIA – </a:t>
            </a:r>
            <a:r>
              <a:rPr lang="cs-CZ" sz="3000" dirty="0"/>
              <a:t>pouze pro uchazeče zaměření </a:t>
            </a:r>
            <a:r>
              <a:rPr lang="cs-CZ" sz="3000" b="1" dirty="0"/>
              <a:t>Mechanik nákladních vozidel a autobusů SCANIA</a:t>
            </a:r>
          </a:p>
          <a:p>
            <a:r>
              <a:rPr lang="cs-CZ" sz="3000" dirty="0"/>
              <a:t>Všechny přílohy se naskenují či vyfotí a nahrají do systému.</a:t>
            </a:r>
          </a:p>
        </p:txBody>
      </p:sp>
      <p:sp>
        <p:nvSpPr>
          <p:cNvPr id="40" name="TextovéPole 39">
            <a:extLst>
              <a:ext uri="{FF2B5EF4-FFF2-40B4-BE49-F238E27FC236}">
                <a16:creationId xmlns:a16="http://schemas.microsoft.com/office/drawing/2014/main" id="{C9DD3B73-B3C9-8E2D-9E95-BCB78CFEE242}"/>
              </a:ext>
            </a:extLst>
          </p:cNvPr>
          <p:cNvSpPr txBox="1"/>
          <p:nvPr/>
        </p:nvSpPr>
        <p:spPr>
          <a:xfrm>
            <a:off x="4156275" y="1477732"/>
            <a:ext cx="7565474" cy="1477328"/>
          </a:xfrm>
          <a:prstGeom prst="rect">
            <a:avLst/>
          </a:prstGeom>
          <a:noFill/>
        </p:spPr>
        <p:txBody>
          <a:bodyPr wrap="square">
            <a:spAutoFit/>
          </a:bodyPr>
          <a:lstStyle/>
          <a:p>
            <a:r>
              <a:rPr lang="cs-CZ" sz="3000" dirty="0"/>
              <a:t>Všechny formuláře stačí mít pouze v jednom originálu. Musí se nahrát do systému pro všechny 3 školy!</a:t>
            </a:r>
          </a:p>
        </p:txBody>
      </p:sp>
      <p:grpSp>
        <p:nvGrpSpPr>
          <p:cNvPr id="56" name="Skupina 55">
            <a:extLst>
              <a:ext uri="{FF2B5EF4-FFF2-40B4-BE49-F238E27FC236}">
                <a16:creationId xmlns:a16="http://schemas.microsoft.com/office/drawing/2014/main" id="{326C735F-3818-F4BC-BC6C-F8ACEFCE07C2}"/>
              </a:ext>
            </a:extLst>
          </p:cNvPr>
          <p:cNvGrpSpPr/>
          <p:nvPr/>
        </p:nvGrpSpPr>
        <p:grpSpPr>
          <a:xfrm rot="2466897">
            <a:off x="-3130347" y="790105"/>
            <a:ext cx="7771249" cy="7366119"/>
            <a:chOff x="-3137887" y="1112018"/>
            <a:chExt cx="7771249" cy="7366119"/>
          </a:xfrm>
        </p:grpSpPr>
        <p:sp>
          <p:nvSpPr>
            <p:cNvPr id="17" name="Ovál 16">
              <a:extLst>
                <a:ext uri="{FF2B5EF4-FFF2-40B4-BE49-F238E27FC236}">
                  <a16:creationId xmlns:a16="http://schemas.microsoft.com/office/drawing/2014/main" id="{8D0B2A34-3380-1E3E-5139-3832FC8B6942}"/>
                </a:ext>
              </a:extLst>
            </p:cNvPr>
            <p:cNvSpPr/>
            <p:nvPr/>
          </p:nvSpPr>
          <p:spPr>
            <a:xfrm rot="3093408">
              <a:off x="-2328530" y="1626762"/>
              <a:ext cx="6279776" cy="6279776"/>
            </a:xfrm>
            <a:prstGeom prst="ellipse">
              <a:avLst/>
            </a:prstGeom>
            <a:solidFill>
              <a:srgbClr val="C7C7C7"/>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2" name="Grafický objekt 21" descr="Stetoskop se souvislou výplní">
              <a:extLst>
                <a:ext uri="{FF2B5EF4-FFF2-40B4-BE49-F238E27FC236}">
                  <a16:creationId xmlns:a16="http://schemas.microsoft.com/office/drawing/2014/main" id="{6F957586-E309-B8FD-4EFA-87A6F5A129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10174" y="3678750"/>
              <a:ext cx="1723188" cy="1723188"/>
            </a:xfrm>
            <a:prstGeom prst="rect">
              <a:avLst/>
            </a:prstGeom>
          </p:spPr>
        </p:pic>
        <p:pic>
          <p:nvPicPr>
            <p:cNvPr id="44" name="Grafický objekt 43" descr="Svitek se souvislou výplní">
              <a:extLst>
                <a:ext uri="{FF2B5EF4-FFF2-40B4-BE49-F238E27FC236}">
                  <a16:creationId xmlns:a16="http://schemas.microsoft.com/office/drawing/2014/main" id="{790E1662-D606-5662-5F35-7B5E2B2694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602178">
              <a:off x="2056705" y="5965667"/>
              <a:ext cx="1685238" cy="1685238"/>
            </a:xfrm>
            <a:prstGeom prst="rect">
              <a:avLst/>
            </a:prstGeom>
          </p:spPr>
        </p:pic>
        <p:pic>
          <p:nvPicPr>
            <p:cNvPr id="46" name="Grafický objekt 45" descr="Odznak 1 se souvislou výplní">
              <a:extLst>
                <a:ext uri="{FF2B5EF4-FFF2-40B4-BE49-F238E27FC236}">
                  <a16:creationId xmlns:a16="http://schemas.microsoft.com/office/drawing/2014/main" id="{037ED735-9C9A-128F-E2B5-E94EC1AC19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43875" y="6943170"/>
              <a:ext cx="1534967" cy="1534967"/>
            </a:xfrm>
            <a:prstGeom prst="rect">
              <a:avLst/>
            </a:prstGeom>
          </p:spPr>
        </p:pic>
        <p:pic>
          <p:nvPicPr>
            <p:cNvPr id="48" name="Grafický objekt 47" descr="Školní budova se souvislou výplní">
              <a:extLst>
                <a:ext uri="{FF2B5EF4-FFF2-40B4-BE49-F238E27FC236}">
                  <a16:creationId xmlns:a16="http://schemas.microsoft.com/office/drawing/2014/main" id="{4D7876FC-2995-8474-4C02-169E64C8F1E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8683707">
              <a:off x="-2328557" y="5954630"/>
              <a:ext cx="1713766" cy="1713766"/>
            </a:xfrm>
            <a:prstGeom prst="rect">
              <a:avLst/>
            </a:prstGeom>
          </p:spPr>
        </p:pic>
        <p:pic>
          <p:nvPicPr>
            <p:cNvPr id="50" name="Grafický objekt 49" descr="Nákladní vůz se souvislou výplní">
              <a:extLst>
                <a:ext uri="{FF2B5EF4-FFF2-40B4-BE49-F238E27FC236}">
                  <a16:creationId xmlns:a16="http://schemas.microsoft.com/office/drawing/2014/main" id="{3EA88A19-207E-EED0-9AED-3F1E444BA23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0800000">
              <a:off x="-3137887" y="3942563"/>
              <a:ext cx="1604071" cy="1604071"/>
            </a:xfrm>
            <a:prstGeom prst="rect">
              <a:avLst/>
            </a:prstGeom>
          </p:spPr>
        </p:pic>
        <p:pic>
          <p:nvPicPr>
            <p:cNvPr id="52" name="Grafický objekt 51" descr="Fotoaparát se souvislou výplní">
              <a:extLst>
                <a:ext uri="{FF2B5EF4-FFF2-40B4-BE49-F238E27FC236}">
                  <a16:creationId xmlns:a16="http://schemas.microsoft.com/office/drawing/2014/main" id="{57CDEC8B-AC2A-5939-2742-5136586EF1A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3037151">
              <a:off x="-2312668" y="2290319"/>
              <a:ext cx="1604072" cy="1604072"/>
            </a:xfrm>
            <a:prstGeom prst="rect">
              <a:avLst/>
            </a:prstGeom>
          </p:spPr>
        </p:pic>
        <p:pic>
          <p:nvPicPr>
            <p:cNvPr id="53" name="Grafický objekt 52" descr="Odznak 1 se souvislou výplní">
              <a:extLst>
                <a:ext uri="{FF2B5EF4-FFF2-40B4-BE49-F238E27FC236}">
                  <a16:creationId xmlns:a16="http://schemas.microsoft.com/office/drawing/2014/main" id="{43F55639-CEF2-6B8A-F465-025AE430C8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366621" y="1112018"/>
              <a:ext cx="1534967" cy="1534967"/>
            </a:xfrm>
            <a:prstGeom prst="rect">
              <a:avLst/>
            </a:prstGeom>
          </p:spPr>
        </p:pic>
        <p:pic>
          <p:nvPicPr>
            <p:cNvPr id="55" name="Grafický objekt 54" descr="Internet se souvislou výplní">
              <a:extLst>
                <a:ext uri="{FF2B5EF4-FFF2-40B4-BE49-F238E27FC236}">
                  <a16:creationId xmlns:a16="http://schemas.microsoft.com/office/drawing/2014/main" id="{FAE8AB07-D635-B6B1-37A6-58F14500037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9152824">
              <a:off x="1769739" y="1578996"/>
              <a:ext cx="1698788" cy="1698788"/>
            </a:xfrm>
            <a:prstGeom prst="rect">
              <a:avLst/>
            </a:prstGeom>
          </p:spPr>
        </p:pic>
      </p:grpSp>
      <p:sp>
        <p:nvSpPr>
          <p:cNvPr id="3" name="TextovéPole 2">
            <a:extLst>
              <a:ext uri="{FF2B5EF4-FFF2-40B4-BE49-F238E27FC236}">
                <a16:creationId xmlns:a16="http://schemas.microsoft.com/office/drawing/2014/main" id="{85A9A03A-86D0-A181-0B7D-D344425D323C}"/>
              </a:ext>
            </a:extLst>
          </p:cNvPr>
          <p:cNvSpPr txBox="1"/>
          <p:nvPr/>
        </p:nvSpPr>
        <p:spPr>
          <a:xfrm>
            <a:off x="1679355" y="-3015998"/>
            <a:ext cx="7833360" cy="1015663"/>
          </a:xfrm>
          <a:prstGeom prst="rect">
            <a:avLst/>
          </a:prstGeom>
          <a:noFill/>
        </p:spPr>
        <p:txBody>
          <a:bodyPr wrap="square">
            <a:spAutoFit/>
          </a:bodyPr>
          <a:lstStyle/>
          <a:p>
            <a:r>
              <a:rPr lang="cs-CZ" sz="3000" dirty="0"/>
              <a:t>Všechny přílohy se naskenují či vyfotí a nahrají do systému.</a:t>
            </a:r>
          </a:p>
        </p:txBody>
      </p:sp>
    </p:spTree>
    <p:extLst>
      <p:ext uri="{BB962C8B-B14F-4D97-AF65-F5344CB8AC3E}">
        <p14:creationId xmlns:p14="http://schemas.microsoft.com/office/powerpoint/2010/main" val="12196497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664733-496A-0D25-D7AF-18FAC3B816F2}"/>
              </a:ext>
            </a:extLst>
          </p:cNvPr>
          <p:cNvSpPr>
            <a:spLocks noGrp="1"/>
          </p:cNvSpPr>
          <p:nvPr>
            <p:ph type="title"/>
          </p:nvPr>
        </p:nvSpPr>
        <p:spPr/>
        <p:txBody>
          <a:bodyPr/>
          <a:lstStyle/>
          <a:p>
            <a:r>
              <a:rPr lang="cs-CZ" dirty="0"/>
              <a:t>Co je potřeba k elektronické přihlášce?</a:t>
            </a:r>
          </a:p>
        </p:txBody>
      </p:sp>
      <p:sp>
        <p:nvSpPr>
          <p:cNvPr id="3" name="Zástupný obsah 2">
            <a:extLst>
              <a:ext uri="{FF2B5EF4-FFF2-40B4-BE49-F238E27FC236}">
                <a16:creationId xmlns:a16="http://schemas.microsoft.com/office/drawing/2014/main" id="{9E968FA6-DA5C-177C-69E5-CA9CE8CBC0DC}"/>
              </a:ext>
            </a:extLst>
          </p:cNvPr>
          <p:cNvSpPr>
            <a:spLocks noGrp="1"/>
          </p:cNvSpPr>
          <p:nvPr>
            <p:ph idx="1"/>
          </p:nvPr>
        </p:nvSpPr>
        <p:spPr>
          <a:xfrm>
            <a:off x="1233576" y="1472302"/>
            <a:ext cx="5537614" cy="5385697"/>
          </a:xfrm>
        </p:spPr>
        <p:txBody>
          <a:bodyPr>
            <a:normAutofit fontScale="92500" lnSpcReduction="10000"/>
          </a:bodyPr>
          <a:lstStyle/>
          <a:p>
            <a:r>
              <a:rPr lang="cs-CZ" sz="3200" b="0" dirty="0">
                <a:solidFill>
                  <a:srgbClr val="000000"/>
                </a:solidFill>
                <a:effectLst/>
                <a:latin typeface="Kanit"/>
              </a:rPr>
              <a:t>Mobilní klíč eGovernmentu: </a:t>
            </a:r>
            <a:r>
              <a:rPr lang="cs-CZ" sz="3200" b="0" dirty="0">
                <a:solidFill>
                  <a:srgbClr val="000000"/>
                </a:solidFill>
                <a:effectLst/>
                <a:latin typeface="Kanit"/>
                <a:hlinkClick r:id="rId2"/>
              </a:rPr>
              <a:t>https://www.identitaobcana.cz/</a:t>
            </a:r>
            <a:r>
              <a:rPr lang="cs-CZ" sz="3200" b="0" dirty="0">
                <a:solidFill>
                  <a:srgbClr val="000000"/>
                </a:solidFill>
                <a:effectLst/>
                <a:latin typeface="Kanit"/>
              </a:rPr>
              <a:t> </a:t>
            </a:r>
          </a:p>
          <a:p>
            <a:r>
              <a:rPr lang="cs-CZ" sz="3200" b="1" dirty="0">
                <a:solidFill>
                  <a:srgbClr val="000000"/>
                </a:solidFill>
                <a:latin typeface="Kanit"/>
              </a:rPr>
              <a:t>Bankovní identita – jednodušší způsob získání – stačí jedna návštěva banky, v některých případech ani návštěva banky nebude nutná.</a:t>
            </a:r>
          </a:p>
          <a:p>
            <a:pPr marL="0" indent="0">
              <a:buNone/>
            </a:pPr>
            <a:endParaRPr lang="cs-CZ" b="1" dirty="0"/>
          </a:p>
          <a:p>
            <a:r>
              <a:rPr lang="cs-CZ" b="1" dirty="0"/>
              <a:t>Banka CREDITAS</a:t>
            </a:r>
          </a:p>
          <a:p>
            <a:r>
              <a:rPr lang="cs-CZ" b="1" dirty="0" err="1"/>
              <a:t>UniCredit</a:t>
            </a:r>
            <a:r>
              <a:rPr lang="cs-CZ" b="1" dirty="0"/>
              <a:t> Bank</a:t>
            </a:r>
          </a:p>
          <a:p>
            <a:r>
              <a:rPr lang="cs-CZ" b="1" dirty="0"/>
              <a:t>Raiffeisenbank</a:t>
            </a:r>
          </a:p>
          <a:p>
            <a:r>
              <a:rPr lang="cs-CZ" b="1" dirty="0"/>
              <a:t>Air Bank</a:t>
            </a:r>
          </a:p>
          <a:p>
            <a:r>
              <a:rPr lang="cs-CZ" b="1" dirty="0"/>
              <a:t>mBank</a:t>
            </a:r>
          </a:p>
          <a:p>
            <a:endParaRPr lang="cs-CZ" b="1" dirty="0"/>
          </a:p>
        </p:txBody>
      </p:sp>
      <p:sp>
        <p:nvSpPr>
          <p:cNvPr id="4" name="Zástupný symbol pro číslo snímku 3">
            <a:extLst>
              <a:ext uri="{FF2B5EF4-FFF2-40B4-BE49-F238E27FC236}">
                <a16:creationId xmlns:a16="http://schemas.microsoft.com/office/drawing/2014/main" id="{707C03DD-727A-6E71-ADB9-4BE067920B03}"/>
              </a:ext>
            </a:extLst>
          </p:cNvPr>
          <p:cNvSpPr>
            <a:spLocks noGrp="1"/>
          </p:cNvSpPr>
          <p:nvPr>
            <p:ph type="sldNum" sz="quarter" idx="12"/>
          </p:nvPr>
        </p:nvSpPr>
        <p:spPr/>
        <p:txBody>
          <a:bodyPr/>
          <a:lstStyle/>
          <a:p>
            <a:fld id="{FBB2B0D3-5362-4370-A1AB-3649A94679DA}" type="slidenum">
              <a:rPr lang="sk-SK" smtClean="0"/>
              <a:pPr/>
              <a:t>24</a:t>
            </a:fld>
            <a:endParaRPr lang="sk-SK" dirty="0"/>
          </a:p>
        </p:txBody>
      </p:sp>
      <p:pic>
        <p:nvPicPr>
          <p:cNvPr id="6" name="Obrázek 5">
            <a:hlinkClick r:id="rId3"/>
            <a:extLst>
              <a:ext uri="{FF2B5EF4-FFF2-40B4-BE49-F238E27FC236}">
                <a16:creationId xmlns:a16="http://schemas.microsoft.com/office/drawing/2014/main" id="{E2637DCF-3798-816F-9760-D90A5835A379}"/>
              </a:ext>
            </a:extLst>
          </p:cNvPr>
          <p:cNvPicPr>
            <a:picLocks noChangeAspect="1"/>
          </p:cNvPicPr>
          <p:nvPr/>
        </p:nvPicPr>
        <p:blipFill>
          <a:blip r:embed="rId4"/>
          <a:stretch>
            <a:fillRect/>
          </a:stretch>
        </p:blipFill>
        <p:spPr>
          <a:xfrm>
            <a:off x="7201915" y="1573131"/>
            <a:ext cx="1790950" cy="1114581"/>
          </a:xfrm>
          <a:prstGeom prst="rect">
            <a:avLst/>
          </a:prstGeom>
        </p:spPr>
      </p:pic>
      <p:pic>
        <p:nvPicPr>
          <p:cNvPr id="8" name="Obrázek 7">
            <a:hlinkClick r:id="rId5"/>
            <a:extLst>
              <a:ext uri="{FF2B5EF4-FFF2-40B4-BE49-F238E27FC236}">
                <a16:creationId xmlns:a16="http://schemas.microsoft.com/office/drawing/2014/main" id="{F647BC21-A66F-706C-A243-9CD4344B3750}"/>
              </a:ext>
            </a:extLst>
          </p:cNvPr>
          <p:cNvPicPr>
            <a:picLocks noChangeAspect="1"/>
          </p:cNvPicPr>
          <p:nvPr/>
        </p:nvPicPr>
        <p:blipFill>
          <a:blip r:embed="rId6"/>
          <a:stretch>
            <a:fillRect/>
          </a:stretch>
        </p:blipFill>
        <p:spPr>
          <a:xfrm>
            <a:off x="5764394" y="3957809"/>
            <a:ext cx="1867161" cy="1409897"/>
          </a:xfrm>
          <a:prstGeom prst="rect">
            <a:avLst/>
          </a:prstGeom>
        </p:spPr>
      </p:pic>
      <p:pic>
        <p:nvPicPr>
          <p:cNvPr id="10" name="Obrázek 9">
            <a:hlinkClick r:id="rId7"/>
            <a:extLst>
              <a:ext uri="{FF2B5EF4-FFF2-40B4-BE49-F238E27FC236}">
                <a16:creationId xmlns:a16="http://schemas.microsoft.com/office/drawing/2014/main" id="{2B94DFAC-949F-AB5A-FD08-A981DF12DF21}"/>
              </a:ext>
            </a:extLst>
          </p:cNvPr>
          <p:cNvPicPr>
            <a:picLocks noChangeAspect="1"/>
          </p:cNvPicPr>
          <p:nvPr/>
        </p:nvPicPr>
        <p:blipFill>
          <a:blip r:embed="rId8"/>
          <a:stretch>
            <a:fillRect/>
          </a:stretch>
        </p:blipFill>
        <p:spPr>
          <a:xfrm>
            <a:off x="9273891" y="2328979"/>
            <a:ext cx="1638529" cy="1714739"/>
          </a:xfrm>
          <a:prstGeom prst="rect">
            <a:avLst/>
          </a:prstGeom>
        </p:spPr>
      </p:pic>
      <p:pic>
        <p:nvPicPr>
          <p:cNvPr id="12" name="Obrázek 11">
            <a:hlinkClick r:id="rId9"/>
            <a:extLst>
              <a:ext uri="{FF2B5EF4-FFF2-40B4-BE49-F238E27FC236}">
                <a16:creationId xmlns:a16="http://schemas.microsoft.com/office/drawing/2014/main" id="{C97664BE-53BF-ABA6-6ADB-F1DF20325108}"/>
              </a:ext>
            </a:extLst>
          </p:cNvPr>
          <p:cNvPicPr>
            <a:picLocks noChangeAspect="1"/>
          </p:cNvPicPr>
          <p:nvPr/>
        </p:nvPicPr>
        <p:blipFill>
          <a:blip r:embed="rId10"/>
          <a:stretch>
            <a:fillRect/>
          </a:stretch>
        </p:blipFill>
        <p:spPr>
          <a:xfrm>
            <a:off x="8992865" y="4486258"/>
            <a:ext cx="2200582" cy="857370"/>
          </a:xfrm>
          <a:prstGeom prst="rect">
            <a:avLst/>
          </a:prstGeom>
        </p:spPr>
      </p:pic>
      <p:pic>
        <p:nvPicPr>
          <p:cNvPr id="14" name="Obrázek 13">
            <a:hlinkClick r:id="rId11"/>
            <a:extLst>
              <a:ext uri="{FF2B5EF4-FFF2-40B4-BE49-F238E27FC236}">
                <a16:creationId xmlns:a16="http://schemas.microsoft.com/office/drawing/2014/main" id="{F6116FE9-A5D4-97B6-45EF-BA086A08CBC5}"/>
              </a:ext>
            </a:extLst>
          </p:cNvPr>
          <p:cNvPicPr>
            <a:picLocks noChangeAspect="1"/>
          </p:cNvPicPr>
          <p:nvPr/>
        </p:nvPicPr>
        <p:blipFill>
          <a:blip r:embed="rId12"/>
          <a:stretch>
            <a:fillRect/>
          </a:stretch>
        </p:blipFill>
        <p:spPr>
          <a:xfrm>
            <a:off x="6551271" y="5921294"/>
            <a:ext cx="3000794" cy="571580"/>
          </a:xfrm>
          <a:prstGeom prst="rect">
            <a:avLst/>
          </a:prstGeom>
        </p:spPr>
      </p:pic>
    </p:spTree>
    <p:extLst>
      <p:ext uri="{BB962C8B-B14F-4D97-AF65-F5344CB8AC3E}">
        <p14:creationId xmlns:p14="http://schemas.microsoft.com/office/powerpoint/2010/main" val="13204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2" presetClass="entr" presetSubtype="4" fill="hold" nodeType="after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44" fill="hold">
                            <p:stCondLst>
                              <p:cond delay="1000"/>
                            </p:stCondLst>
                            <p:childTnLst>
                              <p:par>
                                <p:cTn id="45" presetID="2" presetClass="entr" presetSubtype="4" fill="hold" nodeType="after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additive="base">
                                        <p:cTn id="4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4" fill="hold" nodeType="after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 calcmode="lin" valueType="num">
                                      <p:cBhvr additive="base">
                                        <p:cTn id="5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54" fill="hold">
                            <p:stCondLst>
                              <p:cond delay="2000"/>
                            </p:stCondLst>
                            <p:childTnLst>
                              <p:par>
                                <p:cTn id="55" presetID="2" presetClass="entr" presetSubtype="4" fill="hold" nodeType="after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additive="base">
                                        <p:cTn id="5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AE6B48-2EE5-B249-858F-F401FE15F915}"/>
              </a:ext>
            </a:extLst>
          </p:cNvPr>
          <p:cNvSpPr>
            <a:spLocks noGrp="1"/>
          </p:cNvSpPr>
          <p:nvPr>
            <p:ph type="title"/>
          </p:nvPr>
        </p:nvSpPr>
        <p:spPr/>
        <p:txBody>
          <a:bodyPr/>
          <a:lstStyle/>
          <a:p>
            <a:r>
              <a:rPr lang="cs-CZ" dirty="0"/>
              <a:t>Bankovní identita</a:t>
            </a:r>
          </a:p>
        </p:txBody>
      </p:sp>
      <p:sp>
        <p:nvSpPr>
          <p:cNvPr id="3" name="Zástupný obsah 2">
            <a:extLst>
              <a:ext uri="{FF2B5EF4-FFF2-40B4-BE49-F238E27FC236}">
                <a16:creationId xmlns:a16="http://schemas.microsoft.com/office/drawing/2014/main" id="{F8209D54-A777-ABE1-720D-3AABC9DA9BD2}"/>
              </a:ext>
            </a:extLst>
          </p:cNvPr>
          <p:cNvSpPr>
            <a:spLocks noGrp="1"/>
          </p:cNvSpPr>
          <p:nvPr>
            <p:ph idx="1"/>
          </p:nvPr>
        </p:nvSpPr>
        <p:spPr>
          <a:xfrm>
            <a:off x="1655179" y="2253888"/>
            <a:ext cx="9698620" cy="4351338"/>
          </a:xfrm>
        </p:spPr>
        <p:txBody>
          <a:bodyPr>
            <a:normAutofit/>
          </a:bodyPr>
          <a:lstStyle/>
          <a:p>
            <a:r>
              <a:rPr lang="cs-CZ" sz="3200" dirty="0"/>
              <a:t>Bankovní identita neboli </a:t>
            </a:r>
            <a:r>
              <a:rPr lang="cs-CZ" sz="3200" dirty="0" err="1"/>
              <a:t>BankID</a:t>
            </a:r>
            <a:r>
              <a:rPr lang="cs-CZ" sz="3200" dirty="0"/>
              <a:t> je digitální identita, která má jeden základní cíl – usnadnit komunikaci s úřady a dalšími institucemi.</a:t>
            </a:r>
          </a:p>
          <a:p>
            <a:pPr lvl="1"/>
            <a:r>
              <a:rPr lang="cs-CZ" sz="3200" dirty="0"/>
              <a:t>Jelikož je </a:t>
            </a:r>
            <a:r>
              <a:rPr lang="cs-CZ" sz="3200" dirty="0" err="1"/>
              <a:t>BankID</a:t>
            </a:r>
            <a:r>
              <a:rPr lang="cs-CZ" sz="3200" dirty="0"/>
              <a:t> propojeno s internetovým bankovnictvím a provozují ji samy banky, tak nemusíte nikam zadávat své </a:t>
            </a:r>
            <a:r>
              <a:rPr lang="cs-CZ" sz="3200"/>
              <a:t>osobní údaje.</a:t>
            </a:r>
            <a:endParaRPr lang="cs-CZ" sz="3200" dirty="0"/>
          </a:p>
        </p:txBody>
      </p:sp>
      <p:sp>
        <p:nvSpPr>
          <p:cNvPr id="4" name="Zástupný symbol pro číslo snímku 3">
            <a:extLst>
              <a:ext uri="{FF2B5EF4-FFF2-40B4-BE49-F238E27FC236}">
                <a16:creationId xmlns:a16="http://schemas.microsoft.com/office/drawing/2014/main" id="{363BCA53-16F0-0856-7733-162B05DD2C00}"/>
              </a:ext>
            </a:extLst>
          </p:cNvPr>
          <p:cNvSpPr>
            <a:spLocks noGrp="1"/>
          </p:cNvSpPr>
          <p:nvPr>
            <p:ph type="sldNum" sz="quarter" idx="12"/>
          </p:nvPr>
        </p:nvSpPr>
        <p:spPr/>
        <p:txBody>
          <a:bodyPr/>
          <a:lstStyle/>
          <a:p>
            <a:fld id="{FBB2B0D3-5362-4370-A1AB-3649A94679DA}" type="slidenum">
              <a:rPr lang="sk-SK" smtClean="0"/>
              <a:pPr/>
              <a:t>25</a:t>
            </a:fld>
            <a:endParaRPr lang="sk-SK" dirty="0"/>
          </a:p>
        </p:txBody>
      </p:sp>
      <p:pic>
        <p:nvPicPr>
          <p:cNvPr id="5" name="Picture 2" descr="Free Finger Forefinger photo and picture">
            <a:extLst>
              <a:ext uri="{FF2B5EF4-FFF2-40B4-BE49-F238E27FC236}">
                <a16:creationId xmlns:a16="http://schemas.microsoft.com/office/drawing/2014/main" id="{6770F350-7991-5D67-3142-70E38F27760A}"/>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838201" y="7413772"/>
            <a:ext cx="11035696" cy="5447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271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ai generated man paperwork illustration">
            <a:extLst>
              <a:ext uri="{FF2B5EF4-FFF2-40B4-BE49-F238E27FC236}">
                <a16:creationId xmlns:a16="http://schemas.microsoft.com/office/drawing/2014/main" id="{78D8A0E9-7868-61FA-556B-E9485CEAEC06}"/>
              </a:ext>
            </a:extLst>
          </p:cNvPr>
          <p:cNvPicPr>
            <a:picLocks noChangeAspect="1" noChangeArrowheads="1"/>
          </p:cNvPicPr>
          <p:nvPr/>
        </p:nvPicPr>
        <p:blipFill rotWithShape="1">
          <a:blip r:embed="rId2">
            <a:alphaModFix amt="85000"/>
            <a:extLst>
              <a:ext uri="{28A0092B-C50C-407E-A947-70E740481C1C}">
                <a14:useLocalDpi xmlns:a14="http://schemas.microsoft.com/office/drawing/2010/main" val="0"/>
              </a:ext>
            </a:extLst>
          </a:blip>
          <a:srcRect l="14316"/>
          <a:stretch/>
        </p:blipFill>
        <p:spPr bwMode="auto">
          <a:xfrm>
            <a:off x="6319776" y="1552756"/>
            <a:ext cx="5872223" cy="4518709"/>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4B531318-7979-679E-BE47-D2091BFE9418}"/>
              </a:ext>
            </a:extLst>
          </p:cNvPr>
          <p:cNvSpPr>
            <a:spLocks noGrp="1"/>
          </p:cNvSpPr>
          <p:nvPr>
            <p:ph type="title"/>
          </p:nvPr>
        </p:nvSpPr>
        <p:spPr/>
        <p:txBody>
          <a:bodyPr/>
          <a:lstStyle/>
          <a:p>
            <a:r>
              <a:rPr lang="cs-CZ" dirty="0"/>
              <a:t>Papírový tiskopis</a:t>
            </a:r>
          </a:p>
        </p:txBody>
      </p:sp>
      <p:sp>
        <p:nvSpPr>
          <p:cNvPr id="3" name="Zástupný obsah 2">
            <a:extLst>
              <a:ext uri="{FF2B5EF4-FFF2-40B4-BE49-F238E27FC236}">
                <a16:creationId xmlns:a16="http://schemas.microsoft.com/office/drawing/2014/main" id="{7485BD7D-6510-3449-24E9-B31835191952}"/>
              </a:ext>
            </a:extLst>
          </p:cNvPr>
          <p:cNvSpPr>
            <a:spLocks noGrp="1"/>
          </p:cNvSpPr>
          <p:nvPr>
            <p:ph idx="1"/>
          </p:nvPr>
        </p:nvSpPr>
        <p:spPr>
          <a:xfrm>
            <a:off x="1233576" y="1552756"/>
            <a:ext cx="5271396" cy="4940118"/>
          </a:xfrm>
        </p:spPr>
        <p:txBody>
          <a:bodyPr/>
          <a:lstStyle/>
          <a:p>
            <a:pPr marL="0" indent="0" algn="ctr">
              <a:buNone/>
            </a:pPr>
            <a:r>
              <a:rPr lang="cs-CZ" b="1" dirty="0"/>
              <a:t>Nevýhody</a:t>
            </a:r>
          </a:p>
          <a:p>
            <a:r>
              <a:rPr lang="cs-CZ" dirty="0"/>
              <a:t>Všechny osobní údaje, kódy, názvy oborů se musí vyplnit ručně.</a:t>
            </a:r>
          </a:p>
          <a:p>
            <a:r>
              <a:rPr lang="cs-CZ" dirty="0"/>
              <a:t>Ke každé přihlášce se musí přiložit přílohy (lékařský posudek…).</a:t>
            </a:r>
          </a:p>
          <a:p>
            <a:r>
              <a:rPr lang="cs-CZ" dirty="0"/>
              <a:t>Všechny 3 přihlášky se musí dovézt nebo poslat poštou do všech tří škol.</a:t>
            </a:r>
          </a:p>
          <a:p>
            <a:r>
              <a:rPr lang="cs-CZ" dirty="0"/>
              <a:t>Časová tíseň v případě chyb či nedostatků – vše se řeší poštou.</a:t>
            </a:r>
          </a:p>
          <a:p>
            <a:endParaRPr lang="cs-CZ" dirty="0"/>
          </a:p>
        </p:txBody>
      </p:sp>
      <p:sp>
        <p:nvSpPr>
          <p:cNvPr id="4" name="Zástupný symbol pro číslo snímku 3">
            <a:extLst>
              <a:ext uri="{FF2B5EF4-FFF2-40B4-BE49-F238E27FC236}">
                <a16:creationId xmlns:a16="http://schemas.microsoft.com/office/drawing/2014/main" id="{6DB8B5DF-E367-3D54-FF81-2B61D31E28F5}"/>
              </a:ext>
            </a:extLst>
          </p:cNvPr>
          <p:cNvSpPr>
            <a:spLocks noGrp="1"/>
          </p:cNvSpPr>
          <p:nvPr>
            <p:ph type="sldNum" sz="quarter" idx="12"/>
          </p:nvPr>
        </p:nvSpPr>
        <p:spPr/>
        <p:txBody>
          <a:bodyPr/>
          <a:lstStyle/>
          <a:p>
            <a:fld id="{FBB2B0D3-5362-4370-A1AB-3649A94679DA}" type="slidenum">
              <a:rPr lang="sk-SK" smtClean="0"/>
              <a:pPr/>
              <a:t>26</a:t>
            </a:fld>
            <a:endParaRPr lang="sk-SK" dirty="0"/>
          </a:p>
        </p:txBody>
      </p:sp>
    </p:spTree>
    <p:extLst>
      <p:ext uri="{BB962C8B-B14F-4D97-AF65-F5344CB8AC3E}">
        <p14:creationId xmlns:p14="http://schemas.microsoft.com/office/powerpoint/2010/main" val="378004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ree Finger Forefinger photo and picture">
            <a:extLst>
              <a:ext uri="{FF2B5EF4-FFF2-40B4-BE49-F238E27FC236}">
                <a16:creationId xmlns:a16="http://schemas.microsoft.com/office/drawing/2014/main" id="{96EF4C8A-DF96-4D2D-4445-C3E4B7D85A1F}"/>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955676" y="1410346"/>
            <a:ext cx="11035696" cy="5447654"/>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38F6AAAB-931F-AA48-D56F-462C9CCD7518}"/>
              </a:ext>
            </a:extLst>
          </p:cNvPr>
          <p:cNvSpPr>
            <a:spLocks noGrp="1"/>
          </p:cNvSpPr>
          <p:nvPr>
            <p:ph type="title"/>
          </p:nvPr>
        </p:nvSpPr>
        <p:spPr>
          <a:xfrm>
            <a:off x="1352075" y="2930092"/>
            <a:ext cx="4429293" cy="2408162"/>
          </a:xfrm>
        </p:spPr>
        <p:txBody>
          <a:bodyPr>
            <a:normAutofit fontScale="90000"/>
          </a:bodyPr>
          <a:lstStyle/>
          <a:p>
            <a:r>
              <a:rPr lang="cs-CZ" sz="6600" dirty="0"/>
              <a:t>1. kolo přijímacích zkoušek</a:t>
            </a:r>
          </a:p>
        </p:txBody>
      </p:sp>
      <p:sp>
        <p:nvSpPr>
          <p:cNvPr id="4" name="Zástupný symbol pro číslo snímku 3">
            <a:extLst>
              <a:ext uri="{FF2B5EF4-FFF2-40B4-BE49-F238E27FC236}">
                <a16:creationId xmlns:a16="http://schemas.microsoft.com/office/drawing/2014/main" id="{99AC74FB-D3FA-04EE-60A4-B46E79967369}"/>
              </a:ext>
            </a:extLst>
          </p:cNvPr>
          <p:cNvSpPr>
            <a:spLocks noGrp="1"/>
          </p:cNvSpPr>
          <p:nvPr>
            <p:ph type="sldNum" sz="quarter" idx="12"/>
          </p:nvPr>
        </p:nvSpPr>
        <p:spPr/>
        <p:txBody>
          <a:bodyPr/>
          <a:lstStyle/>
          <a:p>
            <a:fld id="{FBB2B0D3-5362-4370-A1AB-3649A94679DA}" type="slidenum">
              <a:rPr lang="sk-SK" smtClean="0"/>
              <a:pPr/>
              <a:t>27</a:t>
            </a:fld>
            <a:endParaRPr lang="sk-SK" dirty="0"/>
          </a:p>
        </p:txBody>
      </p:sp>
    </p:spTree>
    <p:extLst>
      <p:ext uri="{BB962C8B-B14F-4D97-AF65-F5344CB8AC3E}">
        <p14:creationId xmlns:p14="http://schemas.microsoft.com/office/powerpoint/2010/main" val="31709092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ree Finger Forefinger photo and picture">
            <a:extLst>
              <a:ext uri="{FF2B5EF4-FFF2-40B4-BE49-F238E27FC236}">
                <a16:creationId xmlns:a16="http://schemas.microsoft.com/office/drawing/2014/main" id="{96EF4C8A-DF96-4D2D-4445-C3E4B7D85A1F}"/>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955676" y="1410346"/>
            <a:ext cx="11035696" cy="5447654"/>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38F6AAAB-931F-AA48-D56F-462C9CCD7518}"/>
              </a:ext>
            </a:extLst>
          </p:cNvPr>
          <p:cNvSpPr>
            <a:spLocks noGrp="1"/>
          </p:cNvSpPr>
          <p:nvPr>
            <p:ph type="title"/>
          </p:nvPr>
        </p:nvSpPr>
        <p:spPr/>
        <p:txBody>
          <a:bodyPr/>
          <a:lstStyle/>
          <a:p>
            <a:r>
              <a:rPr lang="cs-CZ" dirty="0"/>
              <a:t>1. kolo přijímacích zkoušek</a:t>
            </a:r>
          </a:p>
        </p:txBody>
      </p:sp>
      <p:sp>
        <p:nvSpPr>
          <p:cNvPr id="3" name="Zástupný obsah 2">
            <a:extLst>
              <a:ext uri="{FF2B5EF4-FFF2-40B4-BE49-F238E27FC236}">
                <a16:creationId xmlns:a16="http://schemas.microsoft.com/office/drawing/2014/main" id="{D0E03CAA-7460-84C9-0105-7B279C08C265}"/>
              </a:ext>
            </a:extLst>
          </p:cNvPr>
          <p:cNvSpPr>
            <a:spLocks noGrp="1"/>
          </p:cNvSpPr>
          <p:nvPr>
            <p:ph idx="1"/>
          </p:nvPr>
        </p:nvSpPr>
        <p:spPr>
          <a:xfrm>
            <a:off x="1233576" y="1472302"/>
            <a:ext cx="10120224" cy="5596972"/>
          </a:xfrm>
        </p:spPr>
        <p:txBody>
          <a:bodyPr>
            <a:normAutofit/>
          </a:bodyPr>
          <a:lstStyle/>
          <a:p>
            <a:pPr algn="just"/>
            <a:r>
              <a:rPr lang="cs-CZ" b="1" dirty="0">
                <a:solidFill>
                  <a:srgbClr val="FF0000"/>
                </a:solidFill>
              </a:rPr>
              <a:t>Od 1. do 20. února 2026 </a:t>
            </a:r>
            <a:r>
              <a:rPr lang="cs-CZ" dirty="0"/>
              <a:t>- podání přihlášky do maturitních i nematuritních oborů.</a:t>
            </a:r>
          </a:p>
          <a:p>
            <a:pPr algn="just"/>
            <a:r>
              <a:rPr lang="cs-CZ" b="1" i="0" dirty="0">
                <a:solidFill>
                  <a:srgbClr val="FF0000"/>
                </a:solidFill>
                <a:effectLst/>
              </a:rPr>
              <a:t>10. a 13. dubna 2026 (Pá, Po) </a:t>
            </a:r>
            <a:r>
              <a:rPr lang="cs-CZ" b="0" i="0" dirty="0">
                <a:solidFill>
                  <a:srgbClr val="000000"/>
                </a:solidFill>
                <a:effectLst/>
              </a:rPr>
              <a:t>- </a:t>
            </a:r>
            <a:r>
              <a:rPr lang="cs-CZ" i="0" dirty="0">
                <a:solidFill>
                  <a:srgbClr val="000000"/>
                </a:solidFill>
                <a:effectLst/>
              </a:rPr>
              <a:t>řádné termíny pro konání jednotné přijímací zkoušky (JPZ)</a:t>
            </a:r>
            <a:r>
              <a:rPr lang="cs-CZ" b="1" i="0" dirty="0">
                <a:solidFill>
                  <a:srgbClr val="000000"/>
                </a:solidFill>
                <a:effectLst/>
              </a:rPr>
              <a:t> </a:t>
            </a:r>
            <a:r>
              <a:rPr lang="cs-CZ" b="0" i="0" dirty="0">
                <a:solidFill>
                  <a:srgbClr val="000000"/>
                </a:solidFill>
                <a:effectLst/>
              </a:rPr>
              <a:t>pro 4leté obory vzdělání a nástavby.</a:t>
            </a:r>
          </a:p>
          <a:p>
            <a:pPr algn="just"/>
            <a:r>
              <a:rPr lang="cs-CZ" b="1" i="0" dirty="0">
                <a:solidFill>
                  <a:srgbClr val="FF0000"/>
                </a:solidFill>
                <a:effectLst/>
              </a:rPr>
              <a:t>29. a 30. dubna 2026 (St, Čt)</a:t>
            </a:r>
            <a:r>
              <a:rPr lang="cs-CZ" b="0" i="0" dirty="0">
                <a:solidFill>
                  <a:srgbClr val="000000"/>
                </a:solidFill>
                <a:effectLst/>
              </a:rPr>
              <a:t> – náhradní termíny pro</a:t>
            </a:r>
            <a:r>
              <a:rPr lang="cs-CZ" dirty="0">
                <a:solidFill>
                  <a:srgbClr val="000000"/>
                </a:solidFill>
              </a:rPr>
              <a:t> konání jednotné přijímací zkoušky (JPZ)</a:t>
            </a:r>
            <a:r>
              <a:rPr lang="cs-CZ" b="0" i="0" dirty="0">
                <a:solidFill>
                  <a:srgbClr val="000000"/>
                </a:solidFill>
                <a:effectLst/>
              </a:rPr>
              <a:t> pro 4leté obory vzdělání i nástavby.</a:t>
            </a:r>
          </a:p>
          <a:p>
            <a:pPr lvl="1" algn="just"/>
            <a:r>
              <a:rPr lang="cs-CZ" b="1" dirty="0">
                <a:solidFill>
                  <a:srgbClr val="000000"/>
                </a:solidFill>
              </a:rPr>
              <a:t>Z důvodu nemoci.</a:t>
            </a:r>
          </a:p>
          <a:p>
            <a:pPr algn="just"/>
            <a:r>
              <a:rPr lang="cs-CZ" b="1" dirty="0">
                <a:solidFill>
                  <a:srgbClr val="FF0000"/>
                </a:solidFill>
              </a:rPr>
              <a:t>30. března – 1. dubna 2026</a:t>
            </a:r>
            <a:r>
              <a:rPr lang="cs-CZ" b="1" dirty="0"/>
              <a:t> </a:t>
            </a:r>
            <a:r>
              <a:rPr lang="cs-CZ" dirty="0"/>
              <a:t>–</a:t>
            </a:r>
            <a:r>
              <a:rPr lang="cs-CZ" b="1" dirty="0"/>
              <a:t> </a:t>
            </a:r>
            <a:r>
              <a:rPr lang="cs-CZ" dirty="0"/>
              <a:t>řádné termíny školní přijímací zkoušky (ŠPZ) pro učební obory. Každý uchazeč bude pozván na 1 termín.</a:t>
            </a:r>
          </a:p>
          <a:p>
            <a:pPr algn="just"/>
            <a:r>
              <a:rPr lang="cs-CZ" b="1" dirty="0">
                <a:solidFill>
                  <a:srgbClr val="FF0000"/>
                </a:solidFill>
              </a:rPr>
              <a:t>24. dubna 2026 </a:t>
            </a:r>
            <a:r>
              <a:rPr lang="cs-CZ" dirty="0"/>
              <a:t>–</a:t>
            </a:r>
            <a:r>
              <a:rPr lang="cs-CZ" b="1" dirty="0"/>
              <a:t> </a:t>
            </a:r>
            <a:r>
              <a:rPr lang="cs-CZ" dirty="0"/>
              <a:t>náhradní termín školní přijímací zkoušky (ŠPZ) pro učební obory.</a:t>
            </a:r>
            <a:endParaRPr lang="cs-CZ" b="0" i="0" dirty="0">
              <a:solidFill>
                <a:srgbClr val="000000"/>
              </a:solidFill>
              <a:effectLst/>
              <a:latin typeface="Kanit"/>
            </a:endParaRPr>
          </a:p>
          <a:p>
            <a:pPr algn="just"/>
            <a:endParaRPr lang="cs-CZ" dirty="0"/>
          </a:p>
        </p:txBody>
      </p:sp>
      <p:sp>
        <p:nvSpPr>
          <p:cNvPr id="4" name="Zástupný symbol pro číslo snímku 3">
            <a:extLst>
              <a:ext uri="{FF2B5EF4-FFF2-40B4-BE49-F238E27FC236}">
                <a16:creationId xmlns:a16="http://schemas.microsoft.com/office/drawing/2014/main" id="{99AC74FB-D3FA-04EE-60A4-B46E79967369}"/>
              </a:ext>
            </a:extLst>
          </p:cNvPr>
          <p:cNvSpPr>
            <a:spLocks noGrp="1"/>
          </p:cNvSpPr>
          <p:nvPr>
            <p:ph type="sldNum" sz="quarter" idx="12"/>
          </p:nvPr>
        </p:nvSpPr>
        <p:spPr/>
        <p:txBody>
          <a:bodyPr/>
          <a:lstStyle/>
          <a:p>
            <a:fld id="{FBB2B0D3-5362-4370-A1AB-3649A94679DA}" type="slidenum">
              <a:rPr lang="sk-SK" smtClean="0"/>
              <a:pPr/>
              <a:t>28</a:t>
            </a:fld>
            <a:endParaRPr lang="sk-SK" dirty="0"/>
          </a:p>
        </p:txBody>
      </p:sp>
    </p:spTree>
    <p:extLst>
      <p:ext uri="{BB962C8B-B14F-4D97-AF65-F5344CB8AC3E}">
        <p14:creationId xmlns:p14="http://schemas.microsoft.com/office/powerpoint/2010/main" val="37319461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ree Finger Forefinger photo and picture">
            <a:extLst>
              <a:ext uri="{FF2B5EF4-FFF2-40B4-BE49-F238E27FC236}">
                <a16:creationId xmlns:a16="http://schemas.microsoft.com/office/drawing/2014/main" id="{96EF4C8A-DF96-4D2D-4445-C3E4B7D85A1F}"/>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955676" y="1410346"/>
            <a:ext cx="11035696" cy="5447654"/>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38F6AAAB-931F-AA48-D56F-462C9CCD7518}"/>
              </a:ext>
            </a:extLst>
          </p:cNvPr>
          <p:cNvSpPr>
            <a:spLocks noGrp="1"/>
          </p:cNvSpPr>
          <p:nvPr>
            <p:ph type="title"/>
          </p:nvPr>
        </p:nvSpPr>
        <p:spPr/>
        <p:txBody>
          <a:bodyPr/>
          <a:lstStyle/>
          <a:p>
            <a:r>
              <a:rPr lang="cs-CZ" dirty="0"/>
              <a:t>1. kolo přijímacích zkoušek</a:t>
            </a:r>
          </a:p>
        </p:txBody>
      </p:sp>
      <p:sp>
        <p:nvSpPr>
          <p:cNvPr id="3" name="Zástupný obsah 2">
            <a:extLst>
              <a:ext uri="{FF2B5EF4-FFF2-40B4-BE49-F238E27FC236}">
                <a16:creationId xmlns:a16="http://schemas.microsoft.com/office/drawing/2014/main" id="{D0E03CAA-7460-84C9-0105-7B279C08C265}"/>
              </a:ext>
            </a:extLst>
          </p:cNvPr>
          <p:cNvSpPr>
            <a:spLocks noGrp="1"/>
          </p:cNvSpPr>
          <p:nvPr>
            <p:ph idx="1"/>
          </p:nvPr>
        </p:nvSpPr>
        <p:spPr>
          <a:xfrm>
            <a:off x="1233576" y="1472302"/>
            <a:ext cx="10120224" cy="5596972"/>
          </a:xfrm>
        </p:spPr>
        <p:txBody>
          <a:bodyPr>
            <a:normAutofit/>
          </a:bodyPr>
          <a:lstStyle/>
          <a:p>
            <a:pPr algn="just"/>
            <a:r>
              <a:rPr lang="cs-CZ" b="1" dirty="0">
                <a:solidFill>
                  <a:srgbClr val="FF0000"/>
                </a:solidFill>
              </a:rPr>
              <a:t>15. května</a:t>
            </a:r>
            <a:r>
              <a:rPr lang="cs-CZ" b="1" i="0" dirty="0">
                <a:solidFill>
                  <a:srgbClr val="FF0000"/>
                </a:solidFill>
                <a:effectLst/>
              </a:rPr>
              <a:t> 2026 </a:t>
            </a:r>
            <a:r>
              <a:rPr lang="cs-CZ" i="0" dirty="0">
                <a:solidFill>
                  <a:srgbClr val="000000"/>
                </a:solidFill>
                <a:effectLst/>
              </a:rPr>
              <a:t>–</a:t>
            </a:r>
            <a:r>
              <a:rPr lang="cs-CZ" b="1" i="0" dirty="0">
                <a:solidFill>
                  <a:srgbClr val="000000"/>
                </a:solidFill>
                <a:effectLst/>
              </a:rPr>
              <a:t> </a:t>
            </a:r>
            <a:r>
              <a:rPr lang="cs-CZ" i="0" dirty="0">
                <a:solidFill>
                  <a:srgbClr val="000000"/>
                </a:solidFill>
                <a:effectLst/>
              </a:rPr>
              <a:t>ředitel školy zveřejní výsledky (ve škole a v informačním systému).</a:t>
            </a:r>
          </a:p>
          <a:p>
            <a:pPr algn="just"/>
            <a:r>
              <a:rPr lang="cs-CZ" i="0" dirty="0">
                <a:solidFill>
                  <a:srgbClr val="000000"/>
                </a:solidFill>
                <a:effectLst/>
              </a:rPr>
              <a:t>Jednotná přijímací zkouška (JPZ) se bude konat na některé ze škol, kam se uchazeč hlásí. Může se stát, že se bude konat JPZ i 2x ve stejné škole.</a:t>
            </a:r>
          </a:p>
          <a:p>
            <a:pPr algn="just"/>
            <a:r>
              <a:rPr lang="cs-CZ" i="0" dirty="0">
                <a:solidFill>
                  <a:srgbClr val="000000"/>
                </a:solidFill>
                <a:effectLst/>
              </a:rPr>
              <a:t>Náhradní termín JPZ bude uchazeč konat ve škole, kde se měl konat termín řádný.</a:t>
            </a:r>
          </a:p>
          <a:p>
            <a:pPr algn="just"/>
            <a:r>
              <a:rPr lang="cs-CZ" dirty="0">
                <a:solidFill>
                  <a:srgbClr val="000000"/>
                </a:solidFill>
              </a:rPr>
              <a:t>Uchazeč, který se přihlásil byť na jeden maturitní obor se účastní obou termínů JPZ – počítá se vždy ten lepší výsledek.</a:t>
            </a:r>
            <a:endParaRPr lang="cs-CZ" i="0" dirty="0">
              <a:solidFill>
                <a:srgbClr val="000000"/>
              </a:solidFill>
              <a:effectLst/>
            </a:endParaRPr>
          </a:p>
          <a:p>
            <a:pPr algn="just"/>
            <a:endParaRPr lang="cs-CZ" b="0" i="0" dirty="0">
              <a:solidFill>
                <a:srgbClr val="000000"/>
              </a:solidFill>
              <a:effectLst/>
              <a:latin typeface="Kanit"/>
            </a:endParaRPr>
          </a:p>
          <a:p>
            <a:pPr algn="just"/>
            <a:endParaRPr lang="cs-CZ" dirty="0"/>
          </a:p>
        </p:txBody>
      </p:sp>
      <p:sp>
        <p:nvSpPr>
          <p:cNvPr id="4" name="Zástupný symbol pro číslo snímku 3">
            <a:extLst>
              <a:ext uri="{FF2B5EF4-FFF2-40B4-BE49-F238E27FC236}">
                <a16:creationId xmlns:a16="http://schemas.microsoft.com/office/drawing/2014/main" id="{99AC74FB-D3FA-04EE-60A4-B46E79967369}"/>
              </a:ext>
            </a:extLst>
          </p:cNvPr>
          <p:cNvSpPr>
            <a:spLocks noGrp="1"/>
          </p:cNvSpPr>
          <p:nvPr>
            <p:ph type="sldNum" sz="quarter" idx="12"/>
          </p:nvPr>
        </p:nvSpPr>
        <p:spPr/>
        <p:txBody>
          <a:bodyPr/>
          <a:lstStyle/>
          <a:p>
            <a:fld id="{FBB2B0D3-5362-4370-A1AB-3649A94679DA}" type="slidenum">
              <a:rPr lang="sk-SK" smtClean="0"/>
              <a:pPr/>
              <a:t>29</a:t>
            </a:fld>
            <a:endParaRPr lang="sk-SK" dirty="0"/>
          </a:p>
        </p:txBody>
      </p:sp>
    </p:spTree>
    <p:extLst>
      <p:ext uri="{BB962C8B-B14F-4D97-AF65-F5344CB8AC3E}">
        <p14:creationId xmlns:p14="http://schemas.microsoft.com/office/powerpoint/2010/main" val="4987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AF134D-54DE-3CE7-0701-3A53BB458FAC}"/>
              </a:ext>
            </a:extLst>
          </p:cNvPr>
          <p:cNvSpPr>
            <a:spLocks noGrp="1"/>
          </p:cNvSpPr>
          <p:nvPr>
            <p:ph type="title"/>
          </p:nvPr>
        </p:nvSpPr>
        <p:spPr>
          <a:xfrm>
            <a:off x="1233576" y="365126"/>
            <a:ext cx="11858969" cy="1187630"/>
          </a:xfrm>
        </p:spPr>
        <p:txBody>
          <a:bodyPr>
            <a:normAutofit/>
          </a:bodyPr>
          <a:lstStyle/>
          <a:p>
            <a:r>
              <a:rPr lang="cs-CZ" dirty="0"/>
              <a:t>Jak podat přihlášku? </a:t>
            </a:r>
          </a:p>
        </p:txBody>
      </p:sp>
      <p:sp>
        <p:nvSpPr>
          <p:cNvPr id="4" name="Zástupný symbol pro číslo snímku 3">
            <a:extLst>
              <a:ext uri="{FF2B5EF4-FFF2-40B4-BE49-F238E27FC236}">
                <a16:creationId xmlns:a16="http://schemas.microsoft.com/office/drawing/2014/main" id="{D3D4AC40-58F2-48AF-F36C-3691E2AC4EC5}"/>
              </a:ext>
            </a:extLst>
          </p:cNvPr>
          <p:cNvSpPr>
            <a:spLocks noGrp="1"/>
          </p:cNvSpPr>
          <p:nvPr>
            <p:ph type="sldNum" sz="quarter" idx="12"/>
          </p:nvPr>
        </p:nvSpPr>
        <p:spPr/>
        <p:txBody>
          <a:bodyPr/>
          <a:lstStyle/>
          <a:p>
            <a:fld id="{FBB2B0D3-5362-4370-A1AB-3649A94679DA}" type="slidenum">
              <a:rPr lang="sk-SK" smtClean="0"/>
              <a:pPr/>
              <a:t>3</a:t>
            </a:fld>
            <a:endParaRPr lang="sk-SK" dirty="0"/>
          </a:p>
        </p:txBody>
      </p:sp>
      <p:sp>
        <p:nvSpPr>
          <p:cNvPr id="8" name="TextovéPole 7">
            <a:extLst>
              <a:ext uri="{FF2B5EF4-FFF2-40B4-BE49-F238E27FC236}">
                <a16:creationId xmlns:a16="http://schemas.microsoft.com/office/drawing/2014/main" id="{D5F6538E-0E49-505E-511A-CBF8E626C83E}"/>
              </a:ext>
            </a:extLst>
          </p:cNvPr>
          <p:cNvSpPr txBox="1"/>
          <p:nvPr/>
        </p:nvSpPr>
        <p:spPr>
          <a:xfrm>
            <a:off x="1233576" y="1302405"/>
            <a:ext cx="6587836" cy="1046440"/>
          </a:xfrm>
          <a:prstGeom prst="rect">
            <a:avLst/>
          </a:prstGeom>
          <a:noFill/>
        </p:spPr>
        <p:txBody>
          <a:bodyPr wrap="square">
            <a:spAutoFit/>
          </a:bodyPr>
          <a:lstStyle/>
          <a:p>
            <a:r>
              <a:rPr lang="cs-CZ" sz="4400" dirty="0">
                <a:latin typeface="+mj-lt"/>
                <a:ea typeface="+mj-ea"/>
                <a:cs typeface="+mj-cs"/>
              </a:rPr>
              <a:t>2 způsoby</a:t>
            </a:r>
            <a:br>
              <a:rPr lang="cs-CZ" dirty="0"/>
            </a:br>
            <a:endParaRPr lang="cs-CZ" dirty="0"/>
          </a:p>
        </p:txBody>
      </p:sp>
      <p:grpSp>
        <p:nvGrpSpPr>
          <p:cNvPr id="41" name="Skupina 40">
            <a:extLst>
              <a:ext uri="{FF2B5EF4-FFF2-40B4-BE49-F238E27FC236}">
                <a16:creationId xmlns:a16="http://schemas.microsoft.com/office/drawing/2014/main" id="{25EA71D2-FBD1-D8FB-8CD9-B393B96EB37A}"/>
              </a:ext>
            </a:extLst>
          </p:cNvPr>
          <p:cNvGrpSpPr/>
          <p:nvPr/>
        </p:nvGrpSpPr>
        <p:grpSpPr>
          <a:xfrm>
            <a:off x="1163244" y="2389348"/>
            <a:ext cx="3436292" cy="3428052"/>
            <a:chOff x="1163244" y="2389348"/>
            <a:chExt cx="3436292" cy="3428052"/>
          </a:xfrm>
        </p:grpSpPr>
        <p:sp>
          <p:nvSpPr>
            <p:cNvPr id="9" name="Obdélník: se zakulacenými rohy 8">
              <a:extLst>
                <a:ext uri="{FF2B5EF4-FFF2-40B4-BE49-F238E27FC236}">
                  <a16:creationId xmlns:a16="http://schemas.microsoft.com/office/drawing/2014/main" id="{BB291804-1726-2D5F-D012-9B7C23404B84}"/>
                </a:ext>
              </a:extLst>
            </p:cNvPr>
            <p:cNvSpPr/>
            <p:nvPr/>
          </p:nvSpPr>
          <p:spPr>
            <a:xfrm>
              <a:off x="1233576" y="2389348"/>
              <a:ext cx="3308704" cy="3428052"/>
            </a:xfrm>
            <a:prstGeom prst="roundRect">
              <a:avLst>
                <a:gd name="adj" fmla="val 30836"/>
              </a:avLst>
            </a:prstGeom>
            <a:solidFill>
              <a:srgbClr val="C7C7C7"/>
            </a:solidFill>
            <a:ln>
              <a:noFill/>
            </a:ln>
            <a:effectLst>
              <a:outerShdw blurRad="609600" sx="102000" sy="102000" algn="ctr" rotWithShape="0">
                <a:prstClr val="black">
                  <a:alpha val="17000"/>
                </a:prstClr>
              </a:outerShd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TextovéPole 21">
              <a:extLst>
                <a:ext uri="{FF2B5EF4-FFF2-40B4-BE49-F238E27FC236}">
                  <a16:creationId xmlns:a16="http://schemas.microsoft.com/office/drawing/2014/main" id="{26DD8305-2E71-635D-F382-F464ED7DE3AE}"/>
                </a:ext>
              </a:extLst>
            </p:cNvPr>
            <p:cNvSpPr txBox="1"/>
            <p:nvPr/>
          </p:nvSpPr>
          <p:spPr>
            <a:xfrm>
              <a:off x="1163244" y="3741077"/>
              <a:ext cx="3436292" cy="954107"/>
            </a:xfrm>
            <a:prstGeom prst="rect">
              <a:avLst/>
            </a:prstGeom>
            <a:noFill/>
          </p:spPr>
          <p:txBody>
            <a:bodyPr wrap="square">
              <a:spAutoFit/>
            </a:bodyPr>
            <a:lstStyle/>
            <a:p>
              <a:pPr algn="ctr"/>
              <a:r>
                <a:rPr lang="cs-CZ" sz="3200" b="1" dirty="0">
                  <a:solidFill>
                    <a:srgbClr val="A51E24"/>
                  </a:solidFill>
                </a:rPr>
                <a:t>Elektronicky </a:t>
              </a:r>
              <a:r>
                <a:rPr lang="cs-CZ" sz="2400" b="1" dirty="0">
                  <a:solidFill>
                    <a:srgbClr val="A51E24"/>
                  </a:solidFill>
                </a:rPr>
                <a:t>doporučujeme</a:t>
              </a:r>
              <a:endParaRPr lang="cs-CZ" sz="3200" b="1" dirty="0">
                <a:solidFill>
                  <a:srgbClr val="A51E24"/>
                </a:solidFill>
              </a:endParaRPr>
            </a:p>
          </p:txBody>
        </p:sp>
      </p:grpSp>
      <p:grpSp>
        <p:nvGrpSpPr>
          <p:cNvPr id="43" name="Skupina 42">
            <a:extLst>
              <a:ext uri="{FF2B5EF4-FFF2-40B4-BE49-F238E27FC236}">
                <a16:creationId xmlns:a16="http://schemas.microsoft.com/office/drawing/2014/main" id="{AE75D5E7-F5A9-FA6B-2AFD-861367585F17}"/>
              </a:ext>
            </a:extLst>
          </p:cNvPr>
          <p:cNvGrpSpPr/>
          <p:nvPr/>
        </p:nvGrpSpPr>
        <p:grpSpPr>
          <a:xfrm>
            <a:off x="8208693" y="2389348"/>
            <a:ext cx="3436292" cy="3428052"/>
            <a:chOff x="8208693" y="2389348"/>
            <a:chExt cx="3436292" cy="3428052"/>
          </a:xfrm>
        </p:grpSpPr>
        <p:sp>
          <p:nvSpPr>
            <p:cNvPr id="40" name="Obdélník: se zakulacenými rohy 39">
              <a:extLst>
                <a:ext uri="{FF2B5EF4-FFF2-40B4-BE49-F238E27FC236}">
                  <a16:creationId xmlns:a16="http://schemas.microsoft.com/office/drawing/2014/main" id="{BD47A5D1-70B2-6FD3-F31C-61DABA511314}"/>
                </a:ext>
              </a:extLst>
            </p:cNvPr>
            <p:cNvSpPr/>
            <p:nvPr/>
          </p:nvSpPr>
          <p:spPr>
            <a:xfrm>
              <a:off x="8336281" y="2389348"/>
              <a:ext cx="3308704" cy="3428052"/>
            </a:xfrm>
            <a:prstGeom prst="roundRect">
              <a:avLst>
                <a:gd name="adj" fmla="val 30836"/>
              </a:avLst>
            </a:prstGeom>
            <a:solidFill>
              <a:srgbClr val="C7C7C7"/>
            </a:solidFill>
            <a:ln>
              <a:noFill/>
            </a:ln>
            <a:effectLst>
              <a:outerShdw blurRad="609600" sx="102000" sy="102000" algn="ctr" rotWithShape="0">
                <a:prstClr val="black">
                  <a:alpha val="17000"/>
                </a:prstClr>
              </a:outerShd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3" name="TextovéPole 32">
              <a:extLst>
                <a:ext uri="{FF2B5EF4-FFF2-40B4-BE49-F238E27FC236}">
                  <a16:creationId xmlns:a16="http://schemas.microsoft.com/office/drawing/2014/main" id="{1D187212-5148-5C5C-0901-DBDB90F76053}"/>
                </a:ext>
              </a:extLst>
            </p:cNvPr>
            <p:cNvSpPr txBox="1"/>
            <p:nvPr/>
          </p:nvSpPr>
          <p:spPr>
            <a:xfrm>
              <a:off x="8208693" y="3841764"/>
              <a:ext cx="3436292" cy="523220"/>
            </a:xfrm>
            <a:prstGeom prst="rect">
              <a:avLst/>
            </a:prstGeom>
            <a:noFill/>
          </p:spPr>
          <p:txBody>
            <a:bodyPr wrap="square">
              <a:spAutoFit/>
            </a:bodyPr>
            <a:lstStyle/>
            <a:p>
              <a:pPr algn="ctr"/>
              <a:r>
                <a:rPr lang="cs-CZ" sz="2800" dirty="0">
                  <a:solidFill>
                    <a:srgbClr val="A51E24"/>
                  </a:solidFill>
                </a:rPr>
                <a:t>Papírově</a:t>
              </a:r>
            </a:p>
          </p:txBody>
        </p:sp>
      </p:grpSp>
    </p:spTree>
    <p:extLst>
      <p:ext uri="{BB962C8B-B14F-4D97-AF65-F5344CB8AC3E}">
        <p14:creationId xmlns:p14="http://schemas.microsoft.com/office/powerpoint/2010/main" val="12260940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100"/>
                                  </p:stCondLst>
                                  <p:childTnLst>
                                    <p:animScale>
                                      <p:cBhvr>
                                        <p:cTn id="18" dur="1000" fill="hold"/>
                                        <p:tgtEl>
                                          <p:spTgt spid="4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a:t>3 </a:t>
            </a:r>
            <a:r>
              <a:rPr lang="sk-SK" dirty="0" err="1"/>
              <a:t>přihlášky</a:t>
            </a:r>
            <a:r>
              <a:rPr lang="sk-SK" dirty="0"/>
              <a:t> na </a:t>
            </a:r>
            <a:r>
              <a:rPr lang="sk-SK" dirty="0" err="1"/>
              <a:t>střední</a:t>
            </a:r>
            <a:r>
              <a:rPr lang="sk-SK" dirty="0"/>
              <a:t> školu(y)</a:t>
            </a:r>
          </a:p>
        </p:txBody>
      </p:sp>
      <p:sp>
        <p:nvSpPr>
          <p:cNvPr id="3" name="Content Placeholder 2"/>
          <p:cNvSpPr>
            <a:spLocks noGrp="1"/>
          </p:cNvSpPr>
          <p:nvPr>
            <p:ph idx="1"/>
          </p:nvPr>
        </p:nvSpPr>
        <p:spPr>
          <a:xfrm>
            <a:off x="1222000" y="1462476"/>
            <a:ext cx="10120224" cy="5305243"/>
          </a:xfrm>
        </p:spPr>
        <p:txBody>
          <a:bodyPr>
            <a:normAutofit/>
          </a:bodyPr>
          <a:lstStyle/>
          <a:p>
            <a:r>
              <a:rPr lang="cs-CZ" sz="3200" dirty="0"/>
              <a:t>3 přihlášky na 3 různé školy.</a:t>
            </a:r>
          </a:p>
          <a:p>
            <a:r>
              <a:rPr lang="cs-CZ" sz="3200" dirty="0"/>
              <a:t>3 přihlášky na 3 různé obory na jedné škole nebo kombinace.</a:t>
            </a:r>
          </a:p>
          <a:p>
            <a:r>
              <a:rPr lang="cs-CZ" sz="3200" dirty="0"/>
              <a:t>O kombinaci mezi maturitními a učebními obory si rozhoduje uchazeč se zákonným zástupcem.</a:t>
            </a:r>
          </a:p>
        </p:txBody>
      </p:sp>
      <p:sp>
        <p:nvSpPr>
          <p:cNvPr id="4" name="Slide Number Placeholder 3"/>
          <p:cNvSpPr>
            <a:spLocks noGrp="1"/>
          </p:cNvSpPr>
          <p:nvPr>
            <p:ph type="sldNum" sz="quarter" idx="12"/>
          </p:nvPr>
        </p:nvSpPr>
        <p:spPr/>
        <p:txBody>
          <a:bodyPr/>
          <a:lstStyle/>
          <a:p>
            <a:fld id="{FBB2B0D3-5362-4370-A1AB-3649A94679DA}" type="slidenum">
              <a:rPr lang="sk-SK" smtClean="0"/>
              <a:pPr/>
              <a:t>30</a:t>
            </a:fld>
            <a:endParaRPr lang="sk-SK" dirty="0"/>
          </a:p>
        </p:txBody>
      </p:sp>
    </p:spTree>
    <p:extLst>
      <p:ext uri="{BB962C8B-B14F-4D97-AF65-F5344CB8AC3E}">
        <p14:creationId xmlns:p14="http://schemas.microsoft.com/office/powerpoint/2010/main" val="402128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Free podium sport trophy vector">
            <a:extLst>
              <a:ext uri="{FF2B5EF4-FFF2-40B4-BE49-F238E27FC236}">
                <a16:creationId xmlns:a16="http://schemas.microsoft.com/office/drawing/2014/main" id="{D5BA932A-9E94-7751-3D98-02971F23ECA0}"/>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5440102" y="3613807"/>
            <a:ext cx="6488385" cy="3244193"/>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66044B6B-9F4C-7D23-10F2-542888C6B5AA}"/>
              </a:ext>
            </a:extLst>
          </p:cNvPr>
          <p:cNvSpPr>
            <a:spLocks noGrp="1"/>
          </p:cNvSpPr>
          <p:nvPr>
            <p:ph type="title"/>
          </p:nvPr>
        </p:nvSpPr>
        <p:spPr/>
        <p:txBody>
          <a:bodyPr>
            <a:normAutofit/>
          </a:bodyPr>
          <a:lstStyle/>
          <a:p>
            <a:r>
              <a:rPr lang="cs-CZ" b="1" dirty="0"/>
              <a:t>Prioritizace škol</a:t>
            </a:r>
            <a:endParaRPr lang="cs-CZ" dirty="0"/>
          </a:p>
        </p:txBody>
      </p:sp>
      <p:sp>
        <p:nvSpPr>
          <p:cNvPr id="3" name="Zástupný obsah 2">
            <a:extLst>
              <a:ext uri="{FF2B5EF4-FFF2-40B4-BE49-F238E27FC236}">
                <a16:creationId xmlns:a16="http://schemas.microsoft.com/office/drawing/2014/main" id="{CB07715D-DC43-1AFD-210C-0753127A8714}"/>
              </a:ext>
            </a:extLst>
          </p:cNvPr>
          <p:cNvSpPr>
            <a:spLocks noGrp="1"/>
          </p:cNvSpPr>
          <p:nvPr>
            <p:ph idx="1"/>
          </p:nvPr>
        </p:nvSpPr>
        <p:spPr>
          <a:xfrm>
            <a:off x="1233576" y="1552756"/>
            <a:ext cx="10120224" cy="4351338"/>
          </a:xfrm>
        </p:spPr>
        <p:txBody>
          <a:bodyPr/>
          <a:lstStyle/>
          <a:p>
            <a:r>
              <a:rPr lang="cs-CZ" sz="2800" dirty="0"/>
              <a:t>V přihlášce zvolit pořadí škol podle priority.</a:t>
            </a:r>
          </a:p>
          <a:p>
            <a:pPr lvl="1"/>
            <a:r>
              <a:rPr lang="cs-CZ" sz="2800" dirty="0"/>
              <a:t>1. místo – tam chce uchazeč ,,nejvíce.“</a:t>
            </a:r>
          </a:p>
          <a:p>
            <a:pPr lvl="1"/>
            <a:r>
              <a:rPr lang="cs-CZ" sz="2800" dirty="0"/>
              <a:t>3. místo – tam chce uchazeč ,,nejméně.“</a:t>
            </a:r>
          </a:p>
          <a:p>
            <a:pPr lvl="1"/>
            <a:r>
              <a:rPr lang="cs-CZ" sz="2800" dirty="0"/>
              <a:t>Pokud se uchazeč dostane na všechny 3 školy, může nastoupit pouze na tu první, už si nemůže vybírat.</a:t>
            </a:r>
          </a:p>
          <a:p>
            <a:pPr lvl="1"/>
            <a:r>
              <a:rPr lang="cs-CZ" sz="2800" dirty="0"/>
              <a:t>Pokud přesto uchazeč nechce nastoupit – může se vzdát přijetí a přihlásit se do 2. kola.</a:t>
            </a:r>
          </a:p>
          <a:p>
            <a:pPr marL="0" indent="0">
              <a:buNone/>
            </a:pPr>
            <a:endParaRPr lang="cs-CZ" dirty="0"/>
          </a:p>
        </p:txBody>
      </p:sp>
      <p:sp>
        <p:nvSpPr>
          <p:cNvPr id="4" name="Zástupný symbol pro číslo snímku 3">
            <a:extLst>
              <a:ext uri="{FF2B5EF4-FFF2-40B4-BE49-F238E27FC236}">
                <a16:creationId xmlns:a16="http://schemas.microsoft.com/office/drawing/2014/main" id="{87418796-EDC8-CF18-174A-0EC50E99E5A0}"/>
              </a:ext>
            </a:extLst>
          </p:cNvPr>
          <p:cNvSpPr>
            <a:spLocks noGrp="1"/>
          </p:cNvSpPr>
          <p:nvPr>
            <p:ph type="sldNum" sz="quarter" idx="12"/>
          </p:nvPr>
        </p:nvSpPr>
        <p:spPr/>
        <p:txBody>
          <a:bodyPr/>
          <a:lstStyle/>
          <a:p>
            <a:fld id="{FBB2B0D3-5362-4370-A1AB-3649A94679DA}" type="slidenum">
              <a:rPr lang="sk-SK" smtClean="0"/>
              <a:pPr/>
              <a:t>31</a:t>
            </a:fld>
            <a:endParaRPr lang="sk-SK" dirty="0"/>
          </a:p>
        </p:txBody>
      </p:sp>
    </p:spTree>
    <p:extLst>
      <p:ext uri="{BB962C8B-B14F-4D97-AF65-F5344CB8AC3E}">
        <p14:creationId xmlns:p14="http://schemas.microsoft.com/office/powerpoint/2010/main" val="295737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D0CDDF-4BEB-50A6-DD7A-60758410FD2C}"/>
              </a:ext>
            </a:extLst>
          </p:cNvPr>
          <p:cNvSpPr>
            <a:spLocks noGrp="1"/>
          </p:cNvSpPr>
          <p:nvPr>
            <p:ph type="title"/>
          </p:nvPr>
        </p:nvSpPr>
        <p:spPr/>
        <p:txBody>
          <a:bodyPr/>
          <a:lstStyle/>
          <a:p>
            <a:r>
              <a:rPr lang="cs-CZ" dirty="0"/>
              <a:t>Výsledky PŘ – zveřejnění</a:t>
            </a:r>
          </a:p>
        </p:txBody>
      </p:sp>
      <p:sp>
        <p:nvSpPr>
          <p:cNvPr id="3" name="Zástupný obsah 2">
            <a:extLst>
              <a:ext uri="{FF2B5EF4-FFF2-40B4-BE49-F238E27FC236}">
                <a16:creationId xmlns:a16="http://schemas.microsoft.com/office/drawing/2014/main" id="{B3FF2465-65F9-F183-DABB-6825FB4D910E}"/>
              </a:ext>
            </a:extLst>
          </p:cNvPr>
          <p:cNvSpPr>
            <a:spLocks noGrp="1"/>
          </p:cNvSpPr>
          <p:nvPr>
            <p:ph idx="1"/>
          </p:nvPr>
        </p:nvSpPr>
        <p:spPr/>
        <p:txBody>
          <a:bodyPr/>
          <a:lstStyle/>
          <a:p>
            <a:r>
              <a:rPr lang="cs-CZ" b="1" dirty="0"/>
              <a:t>Žádné rozhodnutí (o přijetí/nepřijetí) se uchazečům nezasílá.</a:t>
            </a:r>
          </a:p>
          <a:p>
            <a:r>
              <a:rPr lang="cs-CZ" dirty="0"/>
              <a:t>Uchazeč při odeslání přihlášky obdrží 6místné registrační číslo.</a:t>
            </a:r>
          </a:p>
          <a:p>
            <a:r>
              <a:rPr lang="cs-CZ" dirty="0"/>
              <a:t>Výsledkové listiny budou zveřejněny:</a:t>
            </a:r>
          </a:p>
          <a:p>
            <a:pPr lvl="1"/>
            <a:r>
              <a:rPr lang="cs-CZ" dirty="0">
                <a:hlinkClick r:id="rId2"/>
              </a:rPr>
              <a:t>www.dipsy.cz</a:t>
            </a:r>
            <a:r>
              <a:rPr lang="cs-CZ" dirty="0"/>
              <a:t> </a:t>
            </a:r>
          </a:p>
          <a:p>
            <a:pPr lvl="1"/>
            <a:r>
              <a:rPr lang="cs-CZ" dirty="0"/>
              <a:t>webové stránky středních škol</a:t>
            </a:r>
          </a:p>
        </p:txBody>
      </p:sp>
      <p:sp>
        <p:nvSpPr>
          <p:cNvPr id="4" name="Zástupný symbol pro číslo snímku 3">
            <a:extLst>
              <a:ext uri="{FF2B5EF4-FFF2-40B4-BE49-F238E27FC236}">
                <a16:creationId xmlns:a16="http://schemas.microsoft.com/office/drawing/2014/main" id="{31D1E5CD-AF5E-919D-B7CF-EE4E5F6A2F88}"/>
              </a:ext>
            </a:extLst>
          </p:cNvPr>
          <p:cNvSpPr>
            <a:spLocks noGrp="1"/>
          </p:cNvSpPr>
          <p:nvPr>
            <p:ph type="sldNum" sz="quarter" idx="12"/>
          </p:nvPr>
        </p:nvSpPr>
        <p:spPr/>
        <p:txBody>
          <a:bodyPr/>
          <a:lstStyle/>
          <a:p>
            <a:fld id="{FBB2B0D3-5362-4370-A1AB-3649A94679DA}" type="slidenum">
              <a:rPr lang="sk-SK" smtClean="0"/>
              <a:pPr/>
              <a:t>32</a:t>
            </a:fld>
            <a:endParaRPr lang="sk-SK" dirty="0"/>
          </a:p>
        </p:txBody>
      </p:sp>
      <p:pic>
        <p:nvPicPr>
          <p:cNvPr id="6" name="Picture 2" descr="Free Gesture Hand photo and picture">
            <a:extLst>
              <a:ext uri="{FF2B5EF4-FFF2-40B4-BE49-F238E27FC236}">
                <a16:creationId xmlns:a16="http://schemas.microsoft.com/office/drawing/2014/main" id="{CF50DCCC-1957-141D-20D1-8BAF21A44C89}"/>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606870" y="7578135"/>
            <a:ext cx="11070420" cy="5385698"/>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a:extLst>
              <a:ext uri="{FF2B5EF4-FFF2-40B4-BE49-F238E27FC236}">
                <a16:creationId xmlns:a16="http://schemas.microsoft.com/office/drawing/2014/main" id="{EDBB524C-8CE7-0FD4-130E-ED9F82DC6088}"/>
              </a:ext>
            </a:extLst>
          </p:cNvPr>
          <p:cNvSpPr txBox="1">
            <a:spLocks/>
          </p:cNvSpPr>
          <p:nvPr/>
        </p:nvSpPr>
        <p:spPr>
          <a:xfrm>
            <a:off x="1233576" y="-4050742"/>
            <a:ext cx="5898743" cy="34505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6600"/>
              <a:t>2. kolo přijímacího řízení</a:t>
            </a:r>
            <a:endParaRPr lang="cs-CZ" sz="6600" dirty="0"/>
          </a:p>
        </p:txBody>
      </p:sp>
    </p:spTree>
    <p:extLst>
      <p:ext uri="{BB962C8B-B14F-4D97-AF65-F5344CB8AC3E}">
        <p14:creationId xmlns:p14="http://schemas.microsoft.com/office/powerpoint/2010/main" val="512554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ree Gesture Hand photo and picture">
            <a:extLst>
              <a:ext uri="{FF2B5EF4-FFF2-40B4-BE49-F238E27FC236}">
                <a16:creationId xmlns:a16="http://schemas.microsoft.com/office/drawing/2014/main" id="{F6B0EACD-43F9-0E14-1357-DF7D0137BD0D}"/>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955676" y="1472302"/>
            <a:ext cx="11070420" cy="5385698"/>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A1734156-2E67-E32A-C198-FF540DB521B9}"/>
              </a:ext>
            </a:extLst>
          </p:cNvPr>
          <p:cNvSpPr>
            <a:spLocks noGrp="1"/>
          </p:cNvSpPr>
          <p:nvPr>
            <p:ph type="title"/>
          </p:nvPr>
        </p:nvSpPr>
        <p:spPr>
          <a:xfrm>
            <a:off x="1325016" y="2439890"/>
            <a:ext cx="5898743" cy="3450521"/>
          </a:xfrm>
        </p:spPr>
        <p:txBody>
          <a:bodyPr>
            <a:normAutofit/>
          </a:bodyPr>
          <a:lstStyle/>
          <a:p>
            <a:r>
              <a:rPr lang="cs-CZ" sz="6600" dirty="0"/>
              <a:t>2. kolo přijímacího řízení</a:t>
            </a:r>
          </a:p>
        </p:txBody>
      </p:sp>
      <p:sp>
        <p:nvSpPr>
          <p:cNvPr id="4" name="Zástupný symbol pro číslo snímku 3">
            <a:extLst>
              <a:ext uri="{FF2B5EF4-FFF2-40B4-BE49-F238E27FC236}">
                <a16:creationId xmlns:a16="http://schemas.microsoft.com/office/drawing/2014/main" id="{1FB1D06D-5B30-380D-19C6-1B0FE42EFFEC}"/>
              </a:ext>
            </a:extLst>
          </p:cNvPr>
          <p:cNvSpPr>
            <a:spLocks noGrp="1"/>
          </p:cNvSpPr>
          <p:nvPr>
            <p:ph type="sldNum" sz="quarter" idx="12"/>
          </p:nvPr>
        </p:nvSpPr>
        <p:spPr/>
        <p:txBody>
          <a:bodyPr/>
          <a:lstStyle/>
          <a:p>
            <a:fld id="{FBB2B0D3-5362-4370-A1AB-3649A94679DA}" type="slidenum">
              <a:rPr lang="sk-SK" smtClean="0"/>
              <a:pPr/>
              <a:t>33</a:t>
            </a:fld>
            <a:endParaRPr lang="sk-SK" dirty="0"/>
          </a:p>
        </p:txBody>
      </p:sp>
    </p:spTree>
    <p:extLst>
      <p:ext uri="{BB962C8B-B14F-4D97-AF65-F5344CB8AC3E}">
        <p14:creationId xmlns:p14="http://schemas.microsoft.com/office/powerpoint/2010/main" val="14531158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ree Gesture Hand photo and picture">
            <a:extLst>
              <a:ext uri="{FF2B5EF4-FFF2-40B4-BE49-F238E27FC236}">
                <a16:creationId xmlns:a16="http://schemas.microsoft.com/office/drawing/2014/main" id="{5B6D3568-9B27-74E0-8365-9AFF4840A968}"/>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955676" y="1472302"/>
            <a:ext cx="11070420" cy="5385698"/>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326B5899-BFCD-36DD-8C22-26592D37DBD5}"/>
              </a:ext>
            </a:extLst>
          </p:cNvPr>
          <p:cNvSpPr>
            <a:spLocks noGrp="1"/>
          </p:cNvSpPr>
          <p:nvPr>
            <p:ph type="title"/>
          </p:nvPr>
        </p:nvSpPr>
        <p:spPr/>
        <p:txBody>
          <a:bodyPr/>
          <a:lstStyle/>
          <a:p>
            <a:r>
              <a:rPr lang="cs-CZ" dirty="0"/>
              <a:t>2. kolo</a:t>
            </a:r>
          </a:p>
        </p:txBody>
      </p:sp>
      <p:sp>
        <p:nvSpPr>
          <p:cNvPr id="3" name="Zástupný obsah 2">
            <a:extLst>
              <a:ext uri="{FF2B5EF4-FFF2-40B4-BE49-F238E27FC236}">
                <a16:creationId xmlns:a16="http://schemas.microsoft.com/office/drawing/2014/main" id="{13474793-6246-8D77-3ED8-2E14DA4EA690}"/>
              </a:ext>
            </a:extLst>
          </p:cNvPr>
          <p:cNvSpPr>
            <a:spLocks noGrp="1"/>
          </p:cNvSpPr>
          <p:nvPr>
            <p:ph idx="1"/>
          </p:nvPr>
        </p:nvSpPr>
        <p:spPr/>
        <p:txBody>
          <a:bodyPr/>
          <a:lstStyle/>
          <a:p>
            <a:r>
              <a:rPr lang="cs-CZ" b="1" dirty="0">
                <a:solidFill>
                  <a:srgbClr val="FF0000"/>
                </a:solidFill>
              </a:rPr>
              <a:t>ISŠA Brno v loňském PŘ 2. kolo ani nevyhlašovala </a:t>
            </a:r>
            <a:r>
              <a:rPr lang="cs-CZ" dirty="0"/>
              <a:t>– své kapacity naplnila již v 1. kole.</a:t>
            </a:r>
          </a:p>
        </p:txBody>
      </p:sp>
      <p:sp>
        <p:nvSpPr>
          <p:cNvPr id="4" name="Zástupný symbol pro číslo snímku 3">
            <a:extLst>
              <a:ext uri="{FF2B5EF4-FFF2-40B4-BE49-F238E27FC236}">
                <a16:creationId xmlns:a16="http://schemas.microsoft.com/office/drawing/2014/main" id="{92E75CA1-85B6-343A-2B2B-AF69F8AFFD67}"/>
              </a:ext>
            </a:extLst>
          </p:cNvPr>
          <p:cNvSpPr>
            <a:spLocks noGrp="1"/>
          </p:cNvSpPr>
          <p:nvPr>
            <p:ph type="sldNum" sz="quarter" idx="12"/>
          </p:nvPr>
        </p:nvSpPr>
        <p:spPr/>
        <p:txBody>
          <a:bodyPr/>
          <a:lstStyle/>
          <a:p>
            <a:fld id="{FBB2B0D3-5362-4370-A1AB-3649A94679DA}" type="slidenum">
              <a:rPr lang="sk-SK" smtClean="0"/>
              <a:pPr/>
              <a:t>34</a:t>
            </a:fld>
            <a:endParaRPr lang="sk-SK" dirty="0"/>
          </a:p>
        </p:txBody>
      </p:sp>
    </p:spTree>
    <p:extLst>
      <p:ext uri="{BB962C8B-B14F-4D97-AF65-F5344CB8AC3E}">
        <p14:creationId xmlns:p14="http://schemas.microsoft.com/office/powerpoint/2010/main" val="38803763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57239C-514C-1C43-7D8B-8C7BDC8F706E}"/>
              </a:ext>
            </a:extLst>
          </p:cNvPr>
          <p:cNvSpPr>
            <a:spLocks noGrp="1"/>
          </p:cNvSpPr>
          <p:nvPr>
            <p:ph type="title"/>
          </p:nvPr>
        </p:nvSpPr>
        <p:spPr/>
        <p:txBody>
          <a:bodyPr/>
          <a:lstStyle/>
          <a:p>
            <a:r>
              <a:rPr lang="cs-CZ" dirty="0"/>
              <a:t>3. a další kola</a:t>
            </a:r>
          </a:p>
        </p:txBody>
      </p:sp>
      <p:sp>
        <p:nvSpPr>
          <p:cNvPr id="3" name="Zástupný obsah 2">
            <a:extLst>
              <a:ext uri="{FF2B5EF4-FFF2-40B4-BE49-F238E27FC236}">
                <a16:creationId xmlns:a16="http://schemas.microsoft.com/office/drawing/2014/main" id="{6803D7FC-FDFD-460F-DA18-5606CD6B60FE}"/>
              </a:ext>
            </a:extLst>
          </p:cNvPr>
          <p:cNvSpPr>
            <a:spLocks noGrp="1"/>
          </p:cNvSpPr>
          <p:nvPr>
            <p:ph idx="1"/>
          </p:nvPr>
        </p:nvSpPr>
        <p:spPr/>
        <p:txBody>
          <a:bodyPr/>
          <a:lstStyle/>
          <a:p>
            <a:r>
              <a:rPr lang="cs-CZ" dirty="0"/>
              <a:t>Nemusí být vypsána.</a:t>
            </a:r>
          </a:p>
          <a:p>
            <a:r>
              <a:rPr lang="cs-CZ" dirty="0"/>
              <a:t>Nebudou organizována přes informační systém.</a:t>
            </a:r>
          </a:p>
          <a:p>
            <a:r>
              <a:rPr lang="cs-CZ" dirty="0"/>
              <a:t>V kompetenci jednotlivých škol.</a:t>
            </a:r>
          </a:p>
        </p:txBody>
      </p:sp>
      <p:sp>
        <p:nvSpPr>
          <p:cNvPr id="4" name="Zástupný symbol pro číslo snímku 3">
            <a:extLst>
              <a:ext uri="{FF2B5EF4-FFF2-40B4-BE49-F238E27FC236}">
                <a16:creationId xmlns:a16="http://schemas.microsoft.com/office/drawing/2014/main" id="{FB2C2E5A-4EFE-EC2F-77E8-DDD7215322C1}"/>
              </a:ext>
            </a:extLst>
          </p:cNvPr>
          <p:cNvSpPr>
            <a:spLocks noGrp="1"/>
          </p:cNvSpPr>
          <p:nvPr>
            <p:ph type="sldNum" sz="quarter" idx="12"/>
          </p:nvPr>
        </p:nvSpPr>
        <p:spPr/>
        <p:txBody>
          <a:bodyPr/>
          <a:lstStyle/>
          <a:p>
            <a:fld id="{FBB2B0D3-5362-4370-A1AB-3649A94679DA}" type="slidenum">
              <a:rPr lang="sk-SK" smtClean="0"/>
              <a:pPr/>
              <a:t>35</a:t>
            </a:fld>
            <a:endParaRPr lang="sk-SK" dirty="0"/>
          </a:p>
        </p:txBody>
      </p:sp>
    </p:spTree>
    <p:extLst>
      <p:ext uri="{BB962C8B-B14F-4D97-AF65-F5344CB8AC3E}">
        <p14:creationId xmlns:p14="http://schemas.microsoft.com/office/powerpoint/2010/main" val="19694481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1ADFB1-C816-F7D5-3370-CC5C4217BB8D}"/>
              </a:ext>
            </a:extLst>
          </p:cNvPr>
          <p:cNvSpPr>
            <a:spLocks noGrp="1"/>
          </p:cNvSpPr>
          <p:nvPr>
            <p:ph type="title"/>
          </p:nvPr>
        </p:nvSpPr>
        <p:spPr>
          <a:xfrm>
            <a:off x="1160346" y="2599210"/>
            <a:ext cx="5800894" cy="2415241"/>
          </a:xfrm>
        </p:spPr>
        <p:txBody>
          <a:bodyPr>
            <a:noAutofit/>
          </a:bodyPr>
          <a:lstStyle/>
          <a:p>
            <a:r>
              <a:rPr lang="cs-CZ" sz="5400" dirty="0"/>
              <a:t>Kritéria přijímacího řízení – maturitní obory</a:t>
            </a:r>
          </a:p>
        </p:txBody>
      </p:sp>
      <p:sp>
        <p:nvSpPr>
          <p:cNvPr id="4" name="Zástupný symbol pro číslo snímku 3">
            <a:extLst>
              <a:ext uri="{FF2B5EF4-FFF2-40B4-BE49-F238E27FC236}">
                <a16:creationId xmlns:a16="http://schemas.microsoft.com/office/drawing/2014/main" id="{9C798A1C-2029-7FE8-2E9C-8E3BA1D28737}"/>
              </a:ext>
            </a:extLst>
          </p:cNvPr>
          <p:cNvSpPr>
            <a:spLocks noGrp="1"/>
          </p:cNvSpPr>
          <p:nvPr>
            <p:ph type="sldNum" sz="quarter" idx="12"/>
          </p:nvPr>
        </p:nvSpPr>
        <p:spPr/>
        <p:txBody>
          <a:bodyPr/>
          <a:lstStyle/>
          <a:p>
            <a:fld id="{FBB2B0D3-5362-4370-A1AB-3649A94679DA}" type="slidenum">
              <a:rPr lang="sk-SK" smtClean="0"/>
              <a:pPr/>
              <a:t>36</a:t>
            </a:fld>
            <a:endParaRPr lang="sk-SK" dirty="0"/>
          </a:p>
        </p:txBody>
      </p:sp>
    </p:spTree>
    <p:extLst>
      <p:ext uri="{BB962C8B-B14F-4D97-AF65-F5344CB8AC3E}">
        <p14:creationId xmlns:p14="http://schemas.microsoft.com/office/powerpoint/2010/main" val="35305321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1ADFB1-C816-F7D5-3370-CC5C4217BB8D}"/>
              </a:ext>
            </a:extLst>
          </p:cNvPr>
          <p:cNvSpPr>
            <a:spLocks noGrp="1"/>
          </p:cNvSpPr>
          <p:nvPr>
            <p:ph type="title"/>
          </p:nvPr>
        </p:nvSpPr>
        <p:spPr/>
        <p:txBody>
          <a:bodyPr/>
          <a:lstStyle/>
          <a:p>
            <a:r>
              <a:rPr lang="cs-CZ" dirty="0"/>
              <a:t>Kritéria PŘ – maturitní obory</a:t>
            </a:r>
          </a:p>
        </p:txBody>
      </p:sp>
      <p:sp>
        <p:nvSpPr>
          <p:cNvPr id="3" name="Zástupný obsah 2">
            <a:extLst>
              <a:ext uri="{FF2B5EF4-FFF2-40B4-BE49-F238E27FC236}">
                <a16:creationId xmlns:a16="http://schemas.microsoft.com/office/drawing/2014/main" id="{1C1CE804-5279-73C3-09A0-0DBD98D5AAD2}"/>
              </a:ext>
            </a:extLst>
          </p:cNvPr>
          <p:cNvSpPr>
            <a:spLocks noGrp="1"/>
          </p:cNvSpPr>
          <p:nvPr>
            <p:ph idx="1"/>
          </p:nvPr>
        </p:nvSpPr>
        <p:spPr>
          <a:xfrm>
            <a:off x="1233575" y="1825624"/>
            <a:ext cx="10265435" cy="4877101"/>
          </a:xfrm>
        </p:spPr>
        <p:txBody>
          <a:bodyPr>
            <a:normAutofit/>
          </a:bodyPr>
          <a:lstStyle/>
          <a:p>
            <a:r>
              <a:rPr lang="cs-CZ" dirty="0"/>
              <a:t>Žáci budou přijímáni na základě </a:t>
            </a:r>
            <a:r>
              <a:rPr lang="cs-CZ" b="1" dirty="0"/>
              <a:t>průměrů vysvědčení z I. i II. pololetí 8. ročníku a I. pololetí 9. ročníku ZŠ.</a:t>
            </a:r>
          </a:p>
          <a:p>
            <a:r>
              <a:rPr lang="cs-CZ" dirty="0"/>
              <a:t>Bodové hodnocení centrálně zadávaných testů jednotné přijímací zkoušky (JPZ).</a:t>
            </a:r>
          </a:p>
          <a:p>
            <a:r>
              <a:rPr lang="cs-CZ" dirty="0"/>
              <a:t>Podíl jednotné přijímací zkoušky na celkovém hodnocení je 62,5 %.</a:t>
            </a:r>
          </a:p>
          <a:p>
            <a:r>
              <a:rPr lang="cs-CZ" dirty="0"/>
              <a:t>Podíl průměrů z vysvědčení ze ZŠ na celkovém hodnocení je 37,5 %.</a:t>
            </a:r>
          </a:p>
          <a:p>
            <a:r>
              <a:rPr lang="cs-CZ" dirty="0"/>
              <a:t>V případě shody bodů rozhoduje lepší známka z matematiky z vysvědčení 2. pololetí 8. ročníku ZŠ.</a:t>
            </a:r>
          </a:p>
        </p:txBody>
      </p:sp>
      <p:sp>
        <p:nvSpPr>
          <p:cNvPr id="4" name="Zástupný symbol pro číslo snímku 3">
            <a:extLst>
              <a:ext uri="{FF2B5EF4-FFF2-40B4-BE49-F238E27FC236}">
                <a16:creationId xmlns:a16="http://schemas.microsoft.com/office/drawing/2014/main" id="{9C798A1C-2029-7FE8-2E9C-8E3BA1D28737}"/>
              </a:ext>
            </a:extLst>
          </p:cNvPr>
          <p:cNvSpPr>
            <a:spLocks noGrp="1"/>
          </p:cNvSpPr>
          <p:nvPr>
            <p:ph type="sldNum" sz="quarter" idx="12"/>
          </p:nvPr>
        </p:nvSpPr>
        <p:spPr/>
        <p:txBody>
          <a:bodyPr/>
          <a:lstStyle/>
          <a:p>
            <a:fld id="{FBB2B0D3-5362-4370-A1AB-3649A94679DA}" type="slidenum">
              <a:rPr lang="sk-SK" smtClean="0"/>
              <a:pPr/>
              <a:t>37</a:t>
            </a:fld>
            <a:endParaRPr lang="sk-SK" dirty="0"/>
          </a:p>
        </p:txBody>
      </p:sp>
    </p:spTree>
    <p:extLst>
      <p:ext uri="{BB962C8B-B14F-4D97-AF65-F5344CB8AC3E}">
        <p14:creationId xmlns:p14="http://schemas.microsoft.com/office/powerpoint/2010/main" val="14443345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1ADFB1-C816-F7D5-3370-CC5C4217BB8D}"/>
              </a:ext>
            </a:extLst>
          </p:cNvPr>
          <p:cNvSpPr>
            <a:spLocks noGrp="1"/>
          </p:cNvSpPr>
          <p:nvPr>
            <p:ph type="title"/>
          </p:nvPr>
        </p:nvSpPr>
        <p:spPr/>
        <p:txBody>
          <a:bodyPr/>
          <a:lstStyle/>
          <a:p>
            <a:r>
              <a:rPr lang="cs-CZ" dirty="0"/>
              <a:t>Kritéria PŘ – maturitní obory</a:t>
            </a:r>
          </a:p>
        </p:txBody>
      </p:sp>
      <p:sp>
        <p:nvSpPr>
          <p:cNvPr id="3" name="Zástupný obsah 2">
            <a:extLst>
              <a:ext uri="{FF2B5EF4-FFF2-40B4-BE49-F238E27FC236}">
                <a16:creationId xmlns:a16="http://schemas.microsoft.com/office/drawing/2014/main" id="{1C1CE804-5279-73C3-09A0-0DBD98D5AAD2}"/>
              </a:ext>
            </a:extLst>
          </p:cNvPr>
          <p:cNvSpPr>
            <a:spLocks noGrp="1"/>
          </p:cNvSpPr>
          <p:nvPr>
            <p:ph idx="1"/>
          </p:nvPr>
        </p:nvSpPr>
        <p:spPr>
          <a:xfrm>
            <a:off x="1233575" y="1825624"/>
            <a:ext cx="10265435" cy="4877101"/>
          </a:xfrm>
        </p:spPr>
        <p:txBody>
          <a:bodyPr>
            <a:normAutofit/>
          </a:bodyPr>
          <a:lstStyle/>
          <a:p>
            <a:r>
              <a:rPr lang="cs-CZ" dirty="0"/>
              <a:t>V případě shody bodů rozhoduje lepší známka z českého jazyka a literatury z vysvědčení 2. pololetí 8. ročníku ZŠ.</a:t>
            </a:r>
          </a:p>
          <a:p>
            <a:r>
              <a:rPr lang="cs-CZ" dirty="0"/>
              <a:t>Platí rovněž pro 2letý nástavbový obor </a:t>
            </a:r>
            <a:r>
              <a:rPr lang="cs-CZ" dirty="0" err="1"/>
              <a:t>autotronik</a:t>
            </a:r>
            <a:r>
              <a:rPr lang="cs-CZ" dirty="0"/>
              <a:t>.</a:t>
            </a:r>
          </a:p>
          <a:p>
            <a:pPr lvl="1"/>
            <a:r>
              <a:rPr lang="cs-CZ" dirty="0"/>
              <a:t>Rozdíl – hodnotí se průměr vysvědčení z 1. pololetí posledního ročníku střední školy.</a:t>
            </a:r>
          </a:p>
          <a:p>
            <a:pPr lvl="1"/>
            <a:r>
              <a:rPr lang="cs-CZ" dirty="0"/>
              <a:t>V případě shody bodů bude aplikován obdobný postup.</a:t>
            </a:r>
          </a:p>
          <a:p>
            <a:pPr lvl="1"/>
            <a:r>
              <a:rPr lang="cs-CZ" dirty="0"/>
              <a:t>Uchazeč musí být absolventem učebního oboru Mechanik opravář motorových vozidel nebo Autoelektrikář.</a:t>
            </a:r>
          </a:p>
          <a:p>
            <a:endParaRPr lang="cs-CZ" dirty="0"/>
          </a:p>
        </p:txBody>
      </p:sp>
      <p:sp>
        <p:nvSpPr>
          <p:cNvPr id="4" name="Zástupný symbol pro číslo snímku 3">
            <a:extLst>
              <a:ext uri="{FF2B5EF4-FFF2-40B4-BE49-F238E27FC236}">
                <a16:creationId xmlns:a16="http://schemas.microsoft.com/office/drawing/2014/main" id="{9C798A1C-2029-7FE8-2E9C-8E3BA1D28737}"/>
              </a:ext>
            </a:extLst>
          </p:cNvPr>
          <p:cNvSpPr>
            <a:spLocks noGrp="1"/>
          </p:cNvSpPr>
          <p:nvPr>
            <p:ph type="sldNum" sz="quarter" idx="12"/>
          </p:nvPr>
        </p:nvSpPr>
        <p:spPr/>
        <p:txBody>
          <a:bodyPr/>
          <a:lstStyle/>
          <a:p>
            <a:fld id="{FBB2B0D3-5362-4370-A1AB-3649A94679DA}" type="slidenum">
              <a:rPr lang="sk-SK" smtClean="0"/>
              <a:pPr/>
              <a:t>38</a:t>
            </a:fld>
            <a:endParaRPr lang="sk-SK" dirty="0"/>
          </a:p>
        </p:txBody>
      </p:sp>
    </p:spTree>
    <p:extLst>
      <p:ext uri="{BB962C8B-B14F-4D97-AF65-F5344CB8AC3E}">
        <p14:creationId xmlns:p14="http://schemas.microsoft.com/office/powerpoint/2010/main" val="35173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AAC02D-FAD8-2CF1-A992-282BA7B1B345}"/>
              </a:ext>
            </a:extLst>
          </p:cNvPr>
          <p:cNvSpPr>
            <a:spLocks noGrp="1"/>
          </p:cNvSpPr>
          <p:nvPr>
            <p:ph type="title"/>
          </p:nvPr>
        </p:nvSpPr>
        <p:spPr>
          <a:xfrm>
            <a:off x="1042358" y="2035278"/>
            <a:ext cx="5053641" cy="3274142"/>
          </a:xfrm>
        </p:spPr>
        <p:txBody>
          <a:bodyPr>
            <a:normAutofit/>
          </a:bodyPr>
          <a:lstStyle/>
          <a:p>
            <a:r>
              <a:rPr lang="cs-CZ" sz="5400"/>
              <a:t>Kritéria přijímacího </a:t>
            </a:r>
            <a:r>
              <a:rPr lang="cs-CZ" sz="5400" dirty="0"/>
              <a:t>ř</a:t>
            </a:r>
            <a:r>
              <a:rPr lang="cs-CZ" sz="5400"/>
              <a:t>ízení </a:t>
            </a:r>
            <a:r>
              <a:rPr lang="cs-CZ" sz="5400" dirty="0"/>
              <a:t>– učební obory</a:t>
            </a:r>
          </a:p>
        </p:txBody>
      </p:sp>
      <p:sp>
        <p:nvSpPr>
          <p:cNvPr id="4" name="Zástupný symbol pro číslo snímku 3">
            <a:extLst>
              <a:ext uri="{FF2B5EF4-FFF2-40B4-BE49-F238E27FC236}">
                <a16:creationId xmlns:a16="http://schemas.microsoft.com/office/drawing/2014/main" id="{BF80672B-DD71-33D5-2B67-93A26C70B01E}"/>
              </a:ext>
            </a:extLst>
          </p:cNvPr>
          <p:cNvSpPr>
            <a:spLocks noGrp="1"/>
          </p:cNvSpPr>
          <p:nvPr>
            <p:ph type="sldNum" sz="quarter" idx="12"/>
          </p:nvPr>
        </p:nvSpPr>
        <p:spPr/>
        <p:txBody>
          <a:bodyPr/>
          <a:lstStyle/>
          <a:p>
            <a:fld id="{FBB2B0D3-5362-4370-A1AB-3649A94679DA}" type="slidenum">
              <a:rPr lang="sk-SK" smtClean="0"/>
              <a:pPr/>
              <a:t>39</a:t>
            </a:fld>
            <a:endParaRPr lang="sk-SK" dirty="0"/>
          </a:p>
        </p:txBody>
      </p:sp>
    </p:spTree>
    <p:extLst>
      <p:ext uri="{BB962C8B-B14F-4D97-AF65-F5344CB8AC3E}">
        <p14:creationId xmlns:p14="http://schemas.microsoft.com/office/powerpoint/2010/main" val="11802794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55505F-543F-AEF3-21C5-E2F787DE5D4F}"/>
              </a:ext>
            </a:extLst>
          </p:cNvPr>
          <p:cNvSpPr>
            <a:spLocks noGrp="1"/>
          </p:cNvSpPr>
          <p:nvPr>
            <p:ph type="title"/>
          </p:nvPr>
        </p:nvSpPr>
        <p:spPr/>
        <p:txBody>
          <a:bodyPr/>
          <a:lstStyle/>
          <a:p>
            <a:r>
              <a:rPr lang="cs-CZ" dirty="0"/>
              <a:t>Jak podat přihlášku?</a:t>
            </a:r>
          </a:p>
        </p:txBody>
      </p:sp>
      <p:sp>
        <p:nvSpPr>
          <p:cNvPr id="4" name="Zástupný symbol pro číslo snímku 3">
            <a:extLst>
              <a:ext uri="{FF2B5EF4-FFF2-40B4-BE49-F238E27FC236}">
                <a16:creationId xmlns:a16="http://schemas.microsoft.com/office/drawing/2014/main" id="{8B1BFA9B-3C55-5F6C-B793-9F8902618494}"/>
              </a:ext>
            </a:extLst>
          </p:cNvPr>
          <p:cNvSpPr>
            <a:spLocks noGrp="1"/>
          </p:cNvSpPr>
          <p:nvPr>
            <p:ph type="sldNum" sz="quarter" idx="12"/>
          </p:nvPr>
        </p:nvSpPr>
        <p:spPr/>
        <p:txBody>
          <a:bodyPr/>
          <a:lstStyle/>
          <a:p>
            <a:fld id="{FBB2B0D3-5362-4370-A1AB-3649A94679DA}" type="slidenum">
              <a:rPr lang="sk-SK" smtClean="0"/>
              <a:pPr/>
              <a:t>4</a:t>
            </a:fld>
            <a:endParaRPr lang="sk-SK" dirty="0"/>
          </a:p>
        </p:txBody>
      </p:sp>
      <p:sp>
        <p:nvSpPr>
          <p:cNvPr id="16" name="TextovéPole 15">
            <a:extLst>
              <a:ext uri="{FF2B5EF4-FFF2-40B4-BE49-F238E27FC236}">
                <a16:creationId xmlns:a16="http://schemas.microsoft.com/office/drawing/2014/main" id="{C74516A4-5E0E-4EB4-522D-5135F11E33E6}"/>
              </a:ext>
            </a:extLst>
          </p:cNvPr>
          <p:cNvSpPr txBox="1"/>
          <p:nvPr/>
        </p:nvSpPr>
        <p:spPr>
          <a:xfrm>
            <a:off x="4380090" y="5345102"/>
            <a:ext cx="7406894" cy="4708981"/>
          </a:xfrm>
          <a:prstGeom prst="rect">
            <a:avLst/>
          </a:prstGeom>
          <a:noFill/>
        </p:spPr>
        <p:txBody>
          <a:bodyPr wrap="square">
            <a:spAutoFit/>
          </a:bodyPr>
          <a:lstStyle/>
          <a:p>
            <a:r>
              <a:rPr lang="cs-CZ" sz="3000" b="1" dirty="0"/>
              <a:t>Elektronická přihláška </a:t>
            </a:r>
            <a:r>
              <a:rPr lang="cs-CZ" sz="3000"/>
              <a:t>– je </a:t>
            </a:r>
            <a:r>
              <a:rPr lang="cs-CZ" sz="3000" dirty="0"/>
              <a:t>nejsnadnější a nejrychlejší způsob přenosu informací, výrazné ulehčení komunikace se zákonnými zástupci nezletilých uchazečů a se zletilými uchazeči. </a:t>
            </a:r>
          </a:p>
          <a:p>
            <a:pPr marL="457200" indent="-457200">
              <a:buFont typeface="Arial" panose="020B0604020202020204" pitchFamily="34" charset="0"/>
              <a:buChar char="•"/>
            </a:pPr>
            <a:r>
              <a:rPr lang="cs-CZ" sz="3000" dirty="0"/>
              <a:t>Využívá se pro celé přijímací řízení v 1. i 2. kole.</a:t>
            </a:r>
          </a:p>
          <a:p>
            <a:pPr marL="914400" lvl="1" indent="-457200">
              <a:buFont typeface="Arial" panose="020B0604020202020204" pitchFamily="34" charset="0"/>
              <a:buChar char="•"/>
            </a:pPr>
            <a:r>
              <a:rPr lang="cs-CZ" sz="3000" dirty="0"/>
              <a:t>Odpadá nutnost využívat poštu.</a:t>
            </a:r>
          </a:p>
          <a:p>
            <a:pPr algn="just"/>
            <a:endParaRPr lang="cs-CZ" sz="3000" dirty="0"/>
          </a:p>
        </p:txBody>
      </p:sp>
      <p:sp>
        <p:nvSpPr>
          <p:cNvPr id="10" name="TextovéPole 9">
            <a:extLst>
              <a:ext uri="{FF2B5EF4-FFF2-40B4-BE49-F238E27FC236}">
                <a16:creationId xmlns:a16="http://schemas.microsoft.com/office/drawing/2014/main" id="{D68A73AC-338F-B4C4-902E-98E3F98C5CD6}"/>
              </a:ext>
            </a:extLst>
          </p:cNvPr>
          <p:cNvSpPr txBox="1"/>
          <p:nvPr/>
        </p:nvSpPr>
        <p:spPr>
          <a:xfrm>
            <a:off x="4294624" y="7250063"/>
            <a:ext cx="7553324" cy="1938992"/>
          </a:xfrm>
          <a:prstGeom prst="rect">
            <a:avLst/>
          </a:prstGeom>
          <a:noFill/>
        </p:spPr>
        <p:txBody>
          <a:bodyPr wrap="square">
            <a:spAutoFit/>
          </a:bodyPr>
          <a:lstStyle/>
          <a:p>
            <a:r>
              <a:rPr lang="cs-CZ" sz="3000" dirty="0">
                <a:solidFill>
                  <a:srgbClr val="000000"/>
                </a:solidFill>
              </a:rPr>
              <a:t>S</a:t>
            </a:r>
            <a:r>
              <a:rPr lang="cs-CZ" sz="3000" b="0" i="0" dirty="0">
                <a:solidFill>
                  <a:srgbClr val="000000"/>
                </a:solidFill>
                <a:effectLst/>
              </a:rPr>
              <a:t>ystém je napojen na registr obyvatel, díky kterému uvidíte seznam svých dětí, ze kterých vyberete to, které chcete přihlásit.</a:t>
            </a:r>
          </a:p>
        </p:txBody>
      </p:sp>
      <p:sp>
        <p:nvSpPr>
          <p:cNvPr id="14" name="TextovéPole 13">
            <a:extLst>
              <a:ext uri="{FF2B5EF4-FFF2-40B4-BE49-F238E27FC236}">
                <a16:creationId xmlns:a16="http://schemas.microsoft.com/office/drawing/2014/main" id="{07DC9A7C-0535-3887-1D12-052C8265C240}"/>
              </a:ext>
            </a:extLst>
          </p:cNvPr>
          <p:cNvSpPr txBox="1"/>
          <p:nvPr/>
        </p:nvSpPr>
        <p:spPr>
          <a:xfrm>
            <a:off x="4294624" y="9436708"/>
            <a:ext cx="7553324" cy="1015663"/>
          </a:xfrm>
          <a:prstGeom prst="rect">
            <a:avLst/>
          </a:prstGeom>
          <a:noFill/>
        </p:spPr>
        <p:txBody>
          <a:bodyPr wrap="square">
            <a:spAutoFit/>
          </a:bodyPr>
          <a:lstStyle/>
          <a:p>
            <a:r>
              <a:rPr lang="pl-PL" sz="3000" b="0" i="0" dirty="0">
                <a:solidFill>
                  <a:srgbClr val="000000"/>
                </a:solidFill>
                <a:effectLst/>
              </a:rPr>
              <a:t>Vyberete si ze seznamu max. 3 obory do kterých chcete podat přihlášku.</a:t>
            </a:r>
          </a:p>
        </p:txBody>
      </p:sp>
      <p:sp>
        <p:nvSpPr>
          <p:cNvPr id="21" name="TextovéPole 20">
            <a:extLst>
              <a:ext uri="{FF2B5EF4-FFF2-40B4-BE49-F238E27FC236}">
                <a16:creationId xmlns:a16="http://schemas.microsoft.com/office/drawing/2014/main" id="{BDFCCFF3-EA30-159C-5826-84A760590A8D}"/>
              </a:ext>
            </a:extLst>
          </p:cNvPr>
          <p:cNvSpPr txBox="1"/>
          <p:nvPr/>
        </p:nvSpPr>
        <p:spPr>
          <a:xfrm>
            <a:off x="4296774" y="10553001"/>
            <a:ext cx="7551174" cy="1015663"/>
          </a:xfrm>
          <a:prstGeom prst="rect">
            <a:avLst/>
          </a:prstGeom>
          <a:noFill/>
        </p:spPr>
        <p:txBody>
          <a:bodyPr wrap="square">
            <a:spAutoFit/>
          </a:bodyPr>
          <a:lstStyle/>
          <a:p>
            <a:r>
              <a:rPr lang="en-US" sz="3000" dirty="0" err="1"/>
              <a:t>Vyberete</a:t>
            </a:r>
            <a:r>
              <a:rPr lang="en-US" sz="3000" dirty="0"/>
              <a:t> je v </a:t>
            </a:r>
            <a:r>
              <a:rPr lang="en-US" sz="3000" dirty="0" err="1"/>
              <a:t>pořadí</a:t>
            </a:r>
            <a:r>
              <a:rPr lang="en-US" sz="3000" dirty="0"/>
              <a:t> </a:t>
            </a:r>
            <a:r>
              <a:rPr lang="en-US" sz="3000" dirty="0" err="1"/>
              <a:t>dle</a:t>
            </a:r>
            <a:r>
              <a:rPr lang="en-US" sz="3000" dirty="0"/>
              <a:t> priority pro </a:t>
            </a:r>
            <a:r>
              <a:rPr lang="en-US" sz="3000" dirty="0" err="1"/>
              <a:t>přijetí</a:t>
            </a:r>
            <a:r>
              <a:rPr lang="en-US" sz="3000" dirty="0"/>
              <a:t>.</a:t>
            </a:r>
            <a:endParaRPr lang="cs-CZ" sz="3000" dirty="0"/>
          </a:p>
        </p:txBody>
      </p:sp>
      <p:sp>
        <p:nvSpPr>
          <p:cNvPr id="24" name="TextovéPole 23">
            <a:extLst>
              <a:ext uri="{FF2B5EF4-FFF2-40B4-BE49-F238E27FC236}">
                <a16:creationId xmlns:a16="http://schemas.microsoft.com/office/drawing/2014/main" id="{F90036BD-322A-6271-33E8-8D6BC5911614}"/>
              </a:ext>
            </a:extLst>
          </p:cNvPr>
          <p:cNvSpPr txBox="1"/>
          <p:nvPr/>
        </p:nvSpPr>
        <p:spPr>
          <a:xfrm>
            <a:off x="4296774" y="11997643"/>
            <a:ext cx="7551174" cy="1477328"/>
          </a:xfrm>
          <a:prstGeom prst="rect">
            <a:avLst/>
          </a:prstGeom>
          <a:noFill/>
        </p:spPr>
        <p:txBody>
          <a:bodyPr wrap="square">
            <a:spAutoFit/>
          </a:bodyPr>
          <a:lstStyle/>
          <a:p>
            <a:r>
              <a:rPr lang="cs-CZ" sz="3000" dirty="0"/>
              <a:t>Uvidíte přehledné informace o každé škole – přehled oborů vzdělání, počet letos přijímaných uchazečů.</a:t>
            </a:r>
          </a:p>
        </p:txBody>
      </p:sp>
      <p:sp>
        <p:nvSpPr>
          <p:cNvPr id="28" name="TextovéPole 27">
            <a:extLst>
              <a:ext uri="{FF2B5EF4-FFF2-40B4-BE49-F238E27FC236}">
                <a16:creationId xmlns:a16="http://schemas.microsoft.com/office/drawing/2014/main" id="{EFCF7947-8F20-2B2A-1E14-9976FEAD699E}"/>
              </a:ext>
            </a:extLst>
          </p:cNvPr>
          <p:cNvSpPr txBox="1"/>
          <p:nvPr/>
        </p:nvSpPr>
        <p:spPr>
          <a:xfrm>
            <a:off x="4180350" y="13884178"/>
            <a:ext cx="7536426" cy="2400657"/>
          </a:xfrm>
          <a:prstGeom prst="rect">
            <a:avLst/>
          </a:prstGeom>
          <a:noFill/>
        </p:spPr>
        <p:txBody>
          <a:bodyPr wrap="square">
            <a:spAutoFit/>
          </a:bodyPr>
          <a:lstStyle/>
          <a:p>
            <a:r>
              <a:rPr lang="cs-CZ" sz="3000" dirty="0"/>
              <a:t>Uvidíte přehledně dokumenty, které Vámi vybraná škola vyžaduje pro příslušný obor vzdělání doložit k přihlášce. Ty pak nahrajete jako fotky nebo skeny.</a:t>
            </a:r>
          </a:p>
        </p:txBody>
      </p:sp>
      <p:sp>
        <p:nvSpPr>
          <p:cNvPr id="32" name="TextovéPole 31">
            <a:extLst>
              <a:ext uri="{FF2B5EF4-FFF2-40B4-BE49-F238E27FC236}">
                <a16:creationId xmlns:a16="http://schemas.microsoft.com/office/drawing/2014/main" id="{558900FC-1323-3F6B-39E3-98888AA74DE7}"/>
              </a:ext>
            </a:extLst>
          </p:cNvPr>
          <p:cNvSpPr txBox="1"/>
          <p:nvPr/>
        </p:nvSpPr>
        <p:spPr>
          <a:xfrm>
            <a:off x="4180350" y="16325396"/>
            <a:ext cx="7860890" cy="1938992"/>
          </a:xfrm>
          <a:prstGeom prst="rect">
            <a:avLst/>
          </a:prstGeom>
          <a:noFill/>
        </p:spPr>
        <p:txBody>
          <a:bodyPr wrap="square">
            <a:spAutoFit/>
          </a:bodyPr>
          <a:lstStyle/>
          <a:p>
            <a:r>
              <a:rPr lang="cs-CZ" sz="3000" dirty="0"/>
              <a:t>Potvrdíte odeslání, přijde Vám e-mail s potvrzením a to je vše. Systém pošle zprávu do e-mailu, že byla doručena nová zpráva</a:t>
            </a:r>
          </a:p>
        </p:txBody>
      </p:sp>
      <p:sp>
        <p:nvSpPr>
          <p:cNvPr id="36" name="TextovéPole 35">
            <a:extLst>
              <a:ext uri="{FF2B5EF4-FFF2-40B4-BE49-F238E27FC236}">
                <a16:creationId xmlns:a16="http://schemas.microsoft.com/office/drawing/2014/main" id="{641F46F8-22CD-A3BB-74CC-C7CCF2B34ED4}"/>
              </a:ext>
            </a:extLst>
          </p:cNvPr>
          <p:cNvSpPr txBox="1"/>
          <p:nvPr/>
        </p:nvSpPr>
        <p:spPr>
          <a:xfrm>
            <a:off x="4201459" y="18207965"/>
            <a:ext cx="7860890" cy="2400657"/>
          </a:xfrm>
          <a:prstGeom prst="rect">
            <a:avLst/>
          </a:prstGeom>
          <a:noFill/>
        </p:spPr>
        <p:txBody>
          <a:bodyPr wrap="square">
            <a:spAutoFit/>
          </a:bodyPr>
          <a:lstStyle/>
          <a:p>
            <a:r>
              <a:rPr lang="cs-CZ" sz="3000" dirty="0"/>
              <a:t>Prostřednictvím systému škola zasílá pozvánku k jednotným přijímacím zkouškám a další informace – nemusíte čekat na doručení poštou – informace se dozvíte ihned</a:t>
            </a:r>
          </a:p>
        </p:txBody>
      </p:sp>
      <p:grpSp>
        <p:nvGrpSpPr>
          <p:cNvPr id="39" name="Skupina 38">
            <a:extLst>
              <a:ext uri="{FF2B5EF4-FFF2-40B4-BE49-F238E27FC236}">
                <a16:creationId xmlns:a16="http://schemas.microsoft.com/office/drawing/2014/main" id="{050DD774-5233-F362-9919-1EE5DEE11C9C}"/>
              </a:ext>
            </a:extLst>
          </p:cNvPr>
          <p:cNvGrpSpPr/>
          <p:nvPr/>
        </p:nvGrpSpPr>
        <p:grpSpPr>
          <a:xfrm rot="2323300">
            <a:off x="-3039645" y="684842"/>
            <a:ext cx="7604991" cy="7706953"/>
            <a:chOff x="-3039645" y="684842"/>
            <a:chExt cx="7604991" cy="7706953"/>
          </a:xfrm>
        </p:grpSpPr>
        <p:grpSp>
          <p:nvGrpSpPr>
            <p:cNvPr id="5" name="Skupina 4">
              <a:extLst>
                <a:ext uri="{FF2B5EF4-FFF2-40B4-BE49-F238E27FC236}">
                  <a16:creationId xmlns:a16="http://schemas.microsoft.com/office/drawing/2014/main" id="{B3FEFE1F-7FB5-F57D-547D-54AF39175B32}"/>
                </a:ext>
              </a:extLst>
            </p:cNvPr>
            <p:cNvGrpSpPr/>
            <p:nvPr/>
          </p:nvGrpSpPr>
          <p:grpSpPr>
            <a:xfrm rot="19293408">
              <a:off x="-2325939" y="1133584"/>
              <a:ext cx="6891285" cy="6279776"/>
              <a:chOff x="-2583356" y="1309585"/>
              <a:chExt cx="6891285" cy="6279776"/>
            </a:xfrm>
          </p:grpSpPr>
          <p:sp>
            <p:nvSpPr>
              <p:cNvPr id="17" name="Ovál 16">
                <a:extLst>
                  <a:ext uri="{FF2B5EF4-FFF2-40B4-BE49-F238E27FC236}">
                    <a16:creationId xmlns:a16="http://schemas.microsoft.com/office/drawing/2014/main" id="{8D0B2A34-3380-1E3E-5139-3832FC8B6942}"/>
                  </a:ext>
                </a:extLst>
              </p:cNvPr>
              <p:cNvSpPr/>
              <p:nvPr/>
            </p:nvSpPr>
            <p:spPr>
              <a:xfrm>
                <a:off x="-2583356" y="1309585"/>
                <a:ext cx="6279776" cy="6279776"/>
              </a:xfrm>
              <a:prstGeom prst="ellipse">
                <a:avLst/>
              </a:prstGeom>
              <a:solidFill>
                <a:srgbClr val="C7C7C7"/>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19" name="Grafický objekt 18" descr="Internet se souvislou výplní">
                <a:extLst>
                  <a:ext uri="{FF2B5EF4-FFF2-40B4-BE49-F238E27FC236}">
                    <a16:creationId xmlns:a16="http://schemas.microsoft.com/office/drawing/2014/main" id="{9D1DBF54-891F-ABB3-ABB9-7C92AF507F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25340" y="3092681"/>
                <a:ext cx="1882589" cy="1882589"/>
              </a:xfrm>
              <a:prstGeom prst="rect">
                <a:avLst/>
              </a:prstGeom>
            </p:spPr>
          </p:pic>
          <p:pic>
            <p:nvPicPr>
              <p:cNvPr id="23" name="Grafický objekt 22" descr="Dokument se souvislou výplní">
                <a:extLst>
                  <a:ext uri="{FF2B5EF4-FFF2-40B4-BE49-F238E27FC236}">
                    <a16:creationId xmlns:a16="http://schemas.microsoft.com/office/drawing/2014/main" id="{889C4C06-0EF6-6FD0-9617-BA5D8C3C09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247187">
                <a:off x="2306141" y="5466468"/>
                <a:ext cx="1443350" cy="1443350"/>
              </a:xfrm>
              <a:prstGeom prst="rect">
                <a:avLst/>
              </a:prstGeom>
            </p:spPr>
          </p:pic>
        </p:grpSp>
        <p:pic>
          <p:nvPicPr>
            <p:cNvPr id="12" name="Grafický objekt 11" descr="Síťový diagram se souvislou výplní">
              <a:extLst>
                <a:ext uri="{FF2B5EF4-FFF2-40B4-BE49-F238E27FC236}">
                  <a16:creationId xmlns:a16="http://schemas.microsoft.com/office/drawing/2014/main" id="{6EB25AD4-C499-C64F-D402-DEB83BE18A9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3497506">
              <a:off x="2167745" y="5794682"/>
              <a:ext cx="1574484" cy="1574484"/>
            </a:xfrm>
            <a:prstGeom prst="rect">
              <a:avLst/>
            </a:prstGeom>
          </p:spPr>
        </p:pic>
        <p:pic>
          <p:nvPicPr>
            <p:cNvPr id="18" name="Grafický objekt 17" descr="Odznak 3 se souvislou výplní">
              <a:extLst>
                <a:ext uri="{FF2B5EF4-FFF2-40B4-BE49-F238E27FC236}">
                  <a16:creationId xmlns:a16="http://schemas.microsoft.com/office/drawing/2014/main" id="{93B7626F-10F6-77E6-BFBF-AC86343E28E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913293">
              <a:off x="233825" y="6877079"/>
              <a:ext cx="1514716" cy="1514716"/>
            </a:xfrm>
            <a:prstGeom prst="rect">
              <a:avLst/>
            </a:prstGeom>
          </p:spPr>
        </p:pic>
        <p:pic>
          <p:nvPicPr>
            <p:cNvPr id="26" name="Grafický objekt 25" descr="Informace se souvislou výplní">
              <a:extLst>
                <a:ext uri="{FF2B5EF4-FFF2-40B4-BE49-F238E27FC236}">
                  <a16:creationId xmlns:a16="http://schemas.microsoft.com/office/drawing/2014/main" id="{E5249360-B37B-A6D9-E083-49B227D06BC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8092219">
              <a:off x="-1992989" y="5927907"/>
              <a:ext cx="1570924" cy="1570924"/>
            </a:xfrm>
            <a:prstGeom prst="rect">
              <a:avLst/>
            </a:prstGeom>
          </p:spPr>
        </p:pic>
        <p:pic>
          <p:nvPicPr>
            <p:cNvPr id="30" name="Grafický objekt 29" descr="Prohledávání složky se souvislou výplní">
              <a:extLst>
                <a:ext uri="{FF2B5EF4-FFF2-40B4-BE49-F238E27FC236}">
                  <a16:creationId xmlns:a16="http://schemas.microsoft.com/office/drawing/2014/main" id="{585EDAB7-EFFA-9770-9A32-6EEC31DEF99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0800000">
              <a:off x="-3039645" y="3591956"/>
              <a:ext cx="1795707" cy="1795707"/>
            </a:xfrm>
            <a:prstGeom prst="rect">
              <a:avLst/>
            </a:prstGeom>
          </p:spPr>
        </p:pic>
        <p:pic>
          <p:nvPicPr>
            <p:cNvPr id="34" name="Grafický objekt 33" descr="E-mail se souvislou výplní">
              <a:extLst>
                <a:ext uri="{FF2B5EF4-FFF2-40B4-BE49-F238E27FC236}">
                  <a16:creationId xmlns:a16="http://schemas.microsoft.com/office/drawing/2014/main" id="{64FBF59B-10EE-F635-D953-2F1564371AA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3815383">
              <a:off x="-2028417" y="1559010"/>
              <a:ext cx="1550596" cy="1550596"/>
            </a:xfrm>
            <a:prstGeom prst="rect">
              <a:avLst/>
            </a:prstGeom>
          </p:spPr>
        </p:pic>
        <p:pic>
          <p:nvPicPr>
            <p:cNvPr id="38" name="Grafický objekt 37" descr="Obálka se souvislou výplní">
              <a:extLst>
                <a:ext uri="{FF2B5EF4-FFF2-40B4-BE49-F238E27FC236}">
                  <a16:creationId xmlns:a16="http://schemas.microsoft.com/office/drawing/2014/main" id="{CE3C0135-E13A-1710-6CF6-EB31BE837C3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16135960">
              <a:off x="-96718" y="684842"/>
              <a:ext cx="1723187" cy="1723187"/>
            </a:xfrm>
            <a:prstGeom prst="rect">
              <a:avLst/>
            </a:prstGeom>
          </p:spPr>
        </p:pic>
      </p:grpSp>
    </p:spTree>
    <p:extLst>
      <p:ext uri="{BB962C8B-B14F-4D97-AF65-F5344CB8AC3E}">
        <p14:creationId xmlns:p14="http://schemas.microsoft.com/office/powerpoint/2010/main" val="1735330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AAC02D-FAD8-2CF1-A992-282BA7B1B345}"/>
              </a:ext>
            </a:extLst>
          </p:cNvPr>
          <p:cNvSpPr>
            <a:spLocks noGrp="1"/>
          </p:cNvSpPr>
          <p:nvPr>
            <p:ph type="title"/>
          </p:nvPr>
        </p:nvSpPr>
        <p:spPr/>
        <p:txBody>
          <a:bodyPr/>
          <a:lstStyle/>
          <a:p>
            <a:r>
              <a:rPr lang="cs-CZ" dirty="0"/>
              <a:t>Kritéria PŘ – učební obory</a:t>
            </a:r>
          </a:p>
        </p:txBody>
      </p:sp>
      <p:sp>
        <p:nvSpPr>
          <p:cNvPr id="3" name="Zástupný obsah 2">
            <a:extLst>
              <a:ext uri="{FF2B5EF4-FFF2-40B4-BE49-F238E27FC236}">
                <a16:creationId xmlns:a16="http://schemas.microsoft.com/office/drawing/2014/main" id="{02AE1A20-0231-9A98-10E2-5EC41056A201}"/>
              </a:ext>
            </a:extLst>
          </p:cNvPr>
          <p:cNvSpPr>
            <a:spLocks noGrp="1"/>
          </p:cNvSpPr>
          <p:nvPr>
            <p:ph idx="1"/>
          </p:nvPr>
        </p:nvSpPr>
        <p:spPr>
          <a:xfrm>
            <a:off x="1233575" y="1825624"/>
            <a:ext cx="10771320" cy="5032375"/>
          </a:xfrm>
        </p:spPr>
        <p:txBody>
          <a:bodyPr>
            <a:normAutofit/>
          </a:bodyPr>
          <a:lstStyle/>
          <a:p>
            <a:r>
              <a:rPr lang="cs-CZ" dirty="0"/>
              <a:t>Žáci budou přijímáni na základě </a:t>
            </a:r>
            <a:r>
              <a:rPr lang="cs-CZ" b="1" dirty="0"/>
              <a:t>průměrů vysvědčení z I. i II. pololetí 8. ročníku a I. pololetí 9. ročníku ZŠ.</a:t>
            </a:r>
          </a:p>
          <a:p>
            <a:r>
              <a:rPr lang="cs-CZ" dirty="0"/>
              <a:t>Bodové hodnocení testů školní přijímací zkoušky (ŠPZ) – matematika, fyzika – látka ze ZŠ – rozsah uveden na webu školy.</a:t>
            </a:r>
          </a:p>
          <a:p>
            <a:pPr lvl="1"/>
            <a:r>
              <a:rPr lang="cs-CZ" dirty="0"/>
              <a:t>Vzorový test na odkazu: </a:t>
            </a:r>
            <a:r>
              <a:rPr lang="cs-CZ" dirty="0">
                <a:hlinkClick r:id="rId2"/>
              </a:rPr>
              <a:t>issa-vzorove-zadani-testu-spz.pdf</a:t>
            </a:r>
            <a:endParaRPr lang="cs-CZ" dirty="0"/>
          </a:p>
          <a:p>
            <a:r>
              <a:rPr lang="cs-CZ" dirty="0"/>
              <a:t>Podíl školní přijímací zkoušky na celkovém hodnocení je 40 %.</a:t>
            </a:r>
          </a:p>
          <a:p>
            <a:r>
              <a:rPr lang="cs-CZ" dirty="0"/>
              <a:t>Podíl průměrů z vysvědčení ze ZŠ na celkovém hodnocení je 60 %.</a:t>
            </a:r>
          </a:p>
          <a:p>
            <a:r>
              <a:rPr lang="cs-CZ" dirty="0"/>
              <a:t>V případě shody bodů rozhoduje lepší známka z matematiky z vysvědčení 2. pololetí 8. ročníku ZŠ.</a:t>
            </a:r>
          </a:p>
        </p:txBody>
      </p:sp>
      <p:sp>
        <p:nvSpPr>
          <p:cNvPr id="4" name="Zástupný symbol pro číslo snímku 3">
            <a:extLst>
              <a:ext uri="{FF2B5EF4-FFF2-40B4-BE49-F238E27FC236}">
                <a16:creationId xmlns:a16="http://schemas.microsoft.com/office/drawing/2014/main" id="{BF80672B-DD71-33D5-2B67-93A26C70B01E}"/>
              </a:ext>
            </a:extLst>
          </p:cNvPr>
          <p:cNvSpPr>
            <a:spLocks noGrp="1"/>
          </p:cNvSpPr>
          <p:nvPr>
            <p:ph type="sldNum" sz="quarter" idx="12"/>
          </p:nvPr>
        </p:nvSpPr>
        <p:spPr/>
        <p:txBody>
          <a:bodyPr/>
          <a:lstStyle/>
          <a:p>
            <a:fld id="{FBB2B0D3-5362-4370-A1AB-3649A94679DA}" type="slidenum">
              <a:rPr lang="sk-SK" smtClean="0"/>
              <a:pPr/>
              <a:t>40</a:t>
            </a:fld>
            <a:endParaRPr lang="sk-SK" dirty="0"/>
          </a:p>
        </p:txBody>
      </p:sp>
    </p:spTree>
    <p:extLst>
      <p:ext uri="{BB962C8B-B14F-4D97-AF65-F5344CB8AC3E}">
        <p14:creationId xmlns:p14="http://schemas.microsoft.com/office/powerpoint/2010/main" val="6485303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AAC02D-FAD8-2CF1-A992-282BA7B1B345}"/>
              </a:ext>
            </a:extLst>
          </p:cNvPr>
          <p:cNvSpPr>
            <a:spLocks noGrp="1"/>
          </p:cNvSpPr>
          <p:nvPr>
            <p:ph type="title"/>
          </p:nvPr>
        </p:nvSpPr>
        <p:spPr/>
        <p:txBody>
          <a:bodyPr/>
          <a:lstStyle/>
          <a:p>
            <a:r>
              <a:rPr lang="cs-CZ" dirty="0"/>
              <a:t>Kritéria PŘ – učební obory</a:t>
            </a:r>
          </a:p>
        </p:txBody>
      </p:sp>
      <p:sp>
        <p:nvSpPr>
          <p:cNvPr id="3" name="Zástupný obsah 2">
            <a:extLst>
              <a:ext uri="{FF2B5EF4-FFF2-40B4-BE49-F238E27FC236}">
                <a16:creationId xmlns:a16="http://schemas.microsoft.com/office/drawing/2014/main" id="{02AE1A20-0231-9A98-10E2-5EC41056A201}"/>
              </a:ext>
            </a:extLst>
          </p:cNvPr>
          <p:cNvSpPr>
            <a:spLocks noGrp="1"/>
          </p:cNvSpPr>
          <p:nvPr>
            <p:ph idx="1"/>
          </p:nvPr>
        </p:nvSpPr>
        <p:spPr>
          <a:xfrm>
            <a:off x="1233575" y="1825624"/>
            <a:ext cx="10308567" cy="5032375"/>
          </a:xfrm>
        </p:spPr>
        <p:txBody>
          <a:bodyPr>
            <a:normAutofit/>
          </a:bodyPr>
          <a:lstStyle/>
          <a:p>
            <a:r>
              <a:rPr lang="cs-CZ" dirty="0"/>
              <a:t>V případě shody bodů rozhoduje lepší známka z českého jazyka a literatury z vysvědčení 2. pololetí 8. ročníku ZŠ.</a:t>
            </a:r>
          </a:p>
          <a:p>
            <a:r>
              <a:rPr lang="cs-CZ" b="1" dirty="0">
                <a:solidFill>
                  <a:srgbClr val="FF0000"/>
                </a:solidFill>
              </a:rPr>
              <a:t>Platí rovněž pro 1leté nástavbové učební obory. </a:t>
            </a:r>
          </a:p>
          <a:p>
            <a:r>
              <a:rPr lang="cs-CZ" dirty="0"/>
              <a:t>Rozdíl – hodnotí se průměr vysvědčení z 1. pololetí posledního ročníku střední školy.</a:t>
            </a:r>
          </a:p>
          <a:p>
            <a:pPr lvl="1"/>
            <a:r>
              <a:rPr lang="cs-CZ" dirty="0"/>
              <a:t>V případě shody bodů bude aplikován obdobný postup.</a:t>
            </a:r>
          </a:p>
          <a:p>
            <a:pPr lvl="1"/>
            <a:r>
              <a:rPr lang="cs-CZ" dirty="0"/>
              <a:t>Uchazeč musí být absolventem učebního či maturitního oboru.</a:t>
            </a:r>
          </a:p>
          <a:p>
            <a:endParaRPr lang="cs-CZ" dirty="0"/>
          </a:p>
          <a:p>
            <a:pPr lvl="1"/>
            <a:endParaRPr lang="cs-CZ" dirty="0"/>
          </a:p>
        </p:txBody>
      </p:sp>
      <p:sp>
        <p:nvSpPr>
          <p:cNvPr id="4" name="Zástupný symbol pro číslo snímku 3">
            <a:extLst>
              <a:ext uri="{FF2B5EF4-FFF2-40B4-BE49-F238E27FC236}">
                <a16:creationId xmlns:a16="http://schemas.microsoft.com/office/drawing/2014/main" id="{BF80672B-DD71-33D5-2B67-93A26C70B01E}"/>
              </a:ext>
            </a:extLst>
          </p:cNvPr>
          <p:cNvSpPr>
            <a:spLocks noGrp="1"/>
          </p:cNvSpPr>
          <p:nvPr>
            <p:ph type="sldNum" sz="quarter" idx="12"/>
          </p:nvPr>
        </p:nvSpPr>
        <p:spPr/>
        <p:txBody>
          <a:bodyPr/>
          <a:lstStyle/>
          <a:p>
            <a:fld id="{FBB2B0D3-5362-4370-A1AB-3649A94679DA}" type="slidenum">
              <a:rPr lang="sk-SK" smtClean="0"/>
              <a:pPr/>
              <a:t>41</a:t>
            </a:fld>
            <a:endParaRPr lang="sk-SK" dirty="0"/>
          </a:p>
        </p:txBody>
      </p:sp>
    </p:spTree>
    <p:extLst>
      <p:ext uri="{BB962C8B-B14F-4D97-AF65-F5344CB8AC3E}">
        <p14:creationId xmlns:p14="http://schemas.microsoft.com/office/powerpoint/2010/main" val="2005140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312CB9-B6AC-D1FE-B278-FA0EF9881D69}"/>
              </a:ext>
            </a:extLst>
          </p:cNvPr>
          <p:cNvSpPr>
            <a:spLocks noGrp="1"/>
          </p:cNvSpPr>
          <p:nvPr>
            <p:ph type="title"/>
          </p:nvPr>
        </p:nvSpPr>
        <p:spPr/>
        <p:txBody>
          <a:bodyPr>
            <a:normAutofit/>
          </a:bodyPr>
          <a:lstStyle/>
          <a:p>
            <a:r>
              <a:rPr lang="cs-CZ" sz="4000" dirty="0"/>
              <a:t>Průměry z loňského PŘ – učební obory</a:t>
            </a:r>
          </a:p>
        </p:txBody>
      </p:sp>
      <p:sp>
        <p:nvSpPr>
          <p:cNvPr id="4" name="Zástupný symbol pro číslo snímku 3">
            <a:extLst>
              <a:ext uri="{FF2B5EF4-FFF2-40B4-BE49-F238E27FC236}">
                <a16:creationId xmlns:a16="http://schemas.microsoft.com/office/drawing/2014/main" id="{58CDCFDD-422A-A772-D379-B3C1D35A3A76}"/>
              </a:ext>
            </a:extLst>
          </p:cNvPr>
          <p:cNvSpPr>
            <a:spLocks noGrp="1"/>
          </p:cNvSpPr>
          <p:nvPr>
            <p:ph type="sldNum" sz="quarter" idx="12"/>
          </p:nvPr>
        </p:nvSpPr>
        <p:spPr/>
        <p:txBody>
          <a:bodyPr/>
          <a:lstStyle/>
          <a:p>
            <a:fld id="{FBB2B0D3-5362-4370-A1AB-3649A94679DA}" type="slidenum">
              <a:rPr lang="sk-SK" smtClean="0"/>
              <a:pPr/>
              <a:t>42</a:t>
            </a:fld>
            <a:endParaRPr lang="sk-SK" dirty="0"/>
          </a:p>
        </p:txBody>
      </p:sp>
      <p:pic>
        <p:nvPicPr>
          <p:cNvPr id="8" name="Zástupný obsah 7">
            <a:extLst>
              <a:ext uri="{FF2B5EF4-FFF2-40B4-BE49-F238E27FC236}">
                <a16:creationId xmlns:a16="http://schemas.microsoft.com/office/drawing/2014/main" id="{E395B386-7075-F74C-4E44-A1BF40C52E0E}"/>
              </a:ext>
            </a:extLst>
          </p:cNvPr>
          <p:cNvPicPr>
            <a:picLocks noGrp="1" noChangeAspect="1"/>
          </p:cNvPicPr>
          <p:nvPr>
            <p:ph idx="1"/>
          </p:nvPr>
        </p:nvPicPr>
        <p:blipFill>
          <a:blip r:embed="rId2"/>
          <a:stretch>
            <a:fillRect/>
          </a:stretch>
        </p:blipFill>
        <p:spPr>
          <a:xfrm>
            <a:off x="838201" y="1331164"/>
            <a:ext cx="11229572" cy="4810375"/>
          </a:xfrm>
          <a:prstGeom prst="rect">
            <a:avLst/>
          </a:prstGeom>
        </p:spPr>
      </p:pic>
    </p:spTree>
    <p:extLst>
      <p:ext uri="{BB962C8B-B14F-4D97-AF65-F5344CB8AC3E}">
        <p14:creationId xmlns:p14="http://schemas.microsoft.com/office/powerpoint/2010/main" val="18871643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5F7584-B940-72F5-7C77-85BBB8A2EDCE}"/>
              </a:ext>
            </a:extLst>
          </p:cNvPr>
          <p:cNvSpPr>
            <a:spLocks noGrp="1"/>
          </p:cNvSpPr>
          <p:nvPr>
            <p:ph type="title"/>
          </p:nvPr>
        </p:nvSpPr>
        <p:spPr/>
        <p:txBody>
          <a:bodyPr>
            <a:normAutofit fontScale="90000"/>
          </a:bodyPr>
          <a:lstStyle/>
          <a:p>
            <a:r>
              <a:rPr lang="cs-CZ" sz="4400" dirty="0"/>
              <a:t>Průměry a body z loňského PŘ – maturitní obory</a:t>
            </a:r>
            <a:endParaRPr lang="cs-CZ" dirty="0"/>
          </a:p>
        </p:txBody>
      </p:sp>
      <p:sp>
        <p:nvSpPr>
          <p:cNvPr id="4" name="Zástupný symbol pro číslo snímku 3">
            <a:extLst>
              <a:ext uri="{FF2B5EF4-FFF2-40B4-BE49-F238E27FC236}">
                <a16:creationId xmlns:a16="http://schemas.microsoft.com/office/drawing/2014/main" id="{09E55C7C-D27B-DA4B-41CA-567474C27E75}"/>
              </a:ext>
            </a:extLst>
          </p:cNvPr>
          <p:cNvSpPr>
            <a:spLocks noGrp="1"/>
          </p:cNvSpPr>
          <p:nvPr>
            <p:ph type="sldNum" sz="quarter" idx="12"/>
          </p:nvPr>
        </p:nvSpPr>
        <p:spPr/>
        <p:txBody>
          <a:bodyPr/>
          <a:lstStyle/>
          <a:p>
            <a:fld id="{FBB2B0D3-5362-4370-A1AB-3649A94679DA}" type="slidenum">
              <a:rPr lang="sk-SK" smtClean="0"/>
              <a:pPr/>
              <a:t>43</a:t>
            </a:fld>
            <a:endParaRPr lang="sk-SK" dirty="0"/>
          </a:p>
        </p:txBody>
      </p:sp>
      <p:pic>
        <p:nvPicPr>
          <p:cNvPr id="8" name="Zástupný obsah 7">
            <a:extLst>
              <a:ext uri="{FF2B5EF4-FFF2-40B4-BE49-F238E27FC236}">
                <a16:creationId xmlns:a16="http://schemas.microsoft.com/office/drawing/2014/main" id="{B774F1E6-C11E-6052-D9A2-6C5BD19030CF}"/>
              </a:ext>
            </a:extLst>
          </p:cNvPr>
          <p:cNvPicPr>
            <a:picLocks noGrp="1" noChangeAspect="1"/>
          </p:cNvPicPr>
          <p:nvPr>
            <p:ph idx="1"/>
          </p:nvPr>
        </p:nvPicPr>
        <p:blipFill>
          <a:blip r:embed="rId2"/>
          <a:stretch>
            <a:fillRect/>
          </a:stretch>
        </p:blipFill>
        <p:spPr>
          <a:xfrm>
            <a:off x="1084696" y="1369583"/>
            <a:ext cx="10417981" cy="5412217"/>
          </a:xfrm>
          <a:prstGeom prst="rect">
            <a:avLst/>
          </a:prstGeom>
        </p:spPr>
      </p:pic>
    </p:spTree>
    <p:extLst>
      <p:ext uri="{BB962C8B-B14F-4D97-AF65-F5344CB8AC3E}">
        <p14:creationId xmlns:p14="http://schemas.microsoft.com/office/powerpoint/2010/main" val="20729428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tomer service evaluation and satisfaction survey concepts. Feedback client, Consumer experience scale rating. Vector illustration icon emoticon flat design Customer service evaluation and satisfaction survey concepts. Feedback client, Consumer experience scale rating. Vector illustration icon emoticon flat design you perfect stock illustrations">
            <a:extLst>
              <a:ext uri="{FF2B5EF4-FFF2-40B4-BE49-F238E27FC236}">
                <a16:creationId xmlns:a16="http://schemas.microsoft.com/office/drawing/2014/main" id="{5E856D5D-9E57-2C95-24EC-63EAF3782A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8998" y="2465454"/>
            <a:ext cx="6921870" cy="4705062"/>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1E27B5AE-1DBE-63BC-43D9-89A1381771EC}"/>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7E744E5A-F3B3-6785-3404-1DBAAAD814C5}"/>
              </a:ext>
            </a:extLst>
          </p:cNvPr>
          <p:cNvSpPr>
            <a:spLocks noGrp="1"/>
          </p:cNvSpPr>
          <p:nvPr>
            <p:ph idx="1"/>
          </p:nvPr>
        </p:nvSpPr>
        <p:spPr>
          <a:xfrm>
            <a:off x="1404848" y="1899473"/>
            <a:ext cx="5563112" cy="3759455"/>
          </a:xfrm>
        </p:spPr>
        <p:txBody>
          <a:bodyPr>
            <a:normAutofit fontScale="92500" lnSpcReduction="20000"/>
          </a:bodyPr>
          <a:lstStyle/>
          <a:p>
            <a:pPr marL="0" indent="0">
              <a:buNone/>
            </a:pPr>
            <a:r>
              <a:rPr lang="cs-CZ" sz="6000" b="1" dirty="0">
                <a:solidFill>
                  <a:srgbClr val="A51E24"/>
                </a:solidFill>
                <a:effectLst>
                  <a:outerShdw blurRad="38100" dist="38100" dir="2700000" algn="tl">
                    <a:srgbClr val="000000">
                      <a:alpha val="43137"/>
                    </a:srgbClr>
                  </a:outerShdw>
                </a:effectLst>
              </a:rPr>
              <a:t>Přejeme všem uchazečům mnoho štěstí v přijímacím řízení.</a:t>
            </a:r>
          </a:p>
        </p:txBody>
      </p:sp>
      <p:sp>
        <p:nvSpPr>
          <p:cNvPr id="4" name="Zástupný symbol pro číslo snímku 3">
            <a:extLst>
              <a:ext uri="{FF2B5EF4-FFF2-40B4-BE49-F238E27FC236}">
                <a16:creationId xmlns:a16="http://schemas.microsoft.com/office/drawing/2014/main" id="{3C450A78-279B-EB42-7070-7D41ACCC5320}"/>
              </a:ext>
            </a:extLst>
          </p:cNvPr>
          <p:cNvSpPr>
            <a:spLocks noGrp="1"/>
          </p:cNvSpPr>
          <p:nvPr>
            <p:ph type="sldNum" sz="quarter" idx="12"/>
          </p:nvPr>
        </p:nvSpPr>
        <p:spPr/>
        <p:txBody>
          <a:bodyPr/>
          <a:lstStyle/>
          <a:p>
            <a:fld id="{FBB2B0D3-5362-4370-A1AB-3649A94679DA}" type="slidenum">
              <a:rPr lang="sk-SK" smtClean="0"/>
              <a:pPr/>
              <a:t>44</a:t>
            </a:fld>
            <a:endParaRPr lang="sk-SK" dirty="0"/>
          </a:p>
        </p:txBody>
      </p:sp>
    </p:spTree>
    <p:extLst>
      <p:ext uri="{BB962C8B-B14F-4D97-AF65-F5344CB8AC3E}">
        <p14:creationId xmlns:p14="http://schemas.microsoft.com/office/powerpoint/2010/main" val="221113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55505F-543F-AEF3-21C5-E2F787DE5D4F}"/>
              </a:ext>
            </a:extLst>
          </p:cNvPr>
          <p:cNvSpPr>
            <a:spLocks noGrp="1"/>
          </p:cNvSpPr>
          <p:nvPr>
            <p:ph type="title"/>
          </p:nvPr>
        </p:nvSpPr>
        <p:spPr/>
        <p:txBody>
          <a:bodyPr/>
          <a:lstStyle/>
          <a:p>
            <a:r>
              <a:rPr lang="cs-CZ" dirty="0"/>
              <a:t>Jak podat přihlášku?</a:t>
            </a:r>
          </a:p>
        </p:txBody>
      </p:sp>
      <p:sp>
        <p:nvSpPr>
          <p:cNvPr id="4" name="Zástupný symbol pro číslo snímku 3">
            <a:extLst>
              <a:ext uri="{FF2B5EF4-FFF2-40B4-BE49-F238E27FC236}">
                <a16:creationId xmlns:a16="http://schemas.microsoft.com/office/drawing/2014/main" id="{8B1BFA9B-3C55-5F6C-B793-9F8902618494}"/>
              </a:ext>
            </a:extLst>
          </p:cNvPr>
          <p:cNvSpPr>
            <a:spLocks noGrp="1"/>
          </p:cNvSpPr>
          <p:nvPr>
            <p:ph type="sldNum" sz="quarter" idx="12"/>
          </p:nvPr>
        </p:nvSpPr>
        <p:spPr/>
        <p:txBody>
          <a:bodyPr/>
          <a:lstStyle/>
          <a:p>
            <a:fld id="{FBB2B0D3-5362-4370-A1AB-3649A94679DA}" type="slidenum">
              <a:rPr lang="sk-SK" smtClean="0"/>
              <a:pPr/>
              <a:t>5</a:t>
            </a:fld>
            <a:endParaRPr lang="sk-SK" dirty="0"/>
          </a:p>
        </p:txBody>
      </p:sp>
      <p:sp>
        <p:nvSpPr>
          <p:cNvPr id="8" name="TextovéPole 7">
            <a:extLst>
              <a:ext uri="{FF2B5EF4-FFF2-40B4-BE49-F238E27FC236}">
                <a16:creationId xmlns:a16="http://schemas.microsoft.com/office/drawing/2014/main" id="{09DB67BA-AEE5-343B-80D7-F79160880600}"/>
              </a:ext>
            </a:extLst>
          </p:cNvPr>
          <p:cNvSpPr txBox="1"/>
          <p:nvPr/>
        </p:nvSpPr>
        <p:spPr>
          <a:xfrm>
            <a:off x="4378563" y="1622574"/>
            <a:ext cx="7140000" cy="1754326"/>
          </a:xfrm>
          <a:prstGeom prst="rect">
            <a:avLst/>
          </a:prstGeom>
          <a:noFill/>
        </p:spPr>
        <p:txBody>
          <a:bodyPr wrap="square" rtlCol="0">
            <a:spAutoFit/>
          </a:bodyPr>
          <a:lstStyle/>
          <a:p>
            <a:r>
              <a:rPr lang="cs-CZ" sz="3000" dirty="0">
                <a:hlinkClick r:id="rId2"/>
              </a:rPr>
              <a:t>https://www.prihlaskynastredni.cz/</a:t>
            </a:r>
            <a:endParaRPr lang="cs-CZ" sz="3000" dirty="0"/>
          </a:p>
          <a:p>
            <a:r>
              <a:rPr lang="cs-CZ" sz="3000" dirty="0">
                <a:hlinkClick r:id="rId3"/>
              </a:rPr>
              <a:t>https://www.dipsy.cz</a:t>
            </a:r>
            <a:r>
              <a:rPr lang="cs-CZ" sz="3000" dirty="0"/>
              <a:t> </a:t>
            </a:r>
          </a:p>
          <a:p>
            <a:r>
              <a:rPr lang="cs-CZ" sz="3000" dirty="0"/>
              <a:t> </a:t>
            </a:r>
          </a:p>
          <a:p>
            <a:endParaRPr lang="cs-CZ" dirty="0"/>
          </a:p>
        </p:txBody>
      </p:sp>
      <p:sp>
        <p:nvSpPr>
          <p:cNvPr id="16" name="TextovéPole 15">
            <a:extLst>
              <a:ext uri="{FF2B5EF4-FFF2-40B4-BE49-F238E27FC236}">
                <a16:creationId xmlns:a16="http://schemas.microsoft.com/office/drawing/2014/main" id="{C74516A4-5E0E-4EB4-522D-5135F11E33E6}"/>
              </a:ext>
            </a:extLst>
          </p:cNvPr>
          <p:cNvSpPr txBox="1"/>
          <p:nvPr/>
        </p:nvSpPr>
        <p:spPr>
          <a:xfrm>
            <a:off x="4597071" y="2569780"/>
            <a:ext cx="7406894" cy="4708981"/>
          </a:xfrm>
          <a:prstGeom prst="rect">
            <a:avLst/>
          </a:prstGeom>
          <a:noFill/>
        </p:spPr>
        <p:txBody>
          <a:bodyPr wrap="square">
            <a:spAutoFit/>
          </a:bodyPr>
          <a:lstStyle/>
          <a:p>
            <a:r>
              <a:rPr lang="cs-CZ" sz="3000" b="1" dirty="0"/>
              <a:t>Elektronická přihláška </a:t>
            </a:r>
            <a:r>
              <a:rPr lang="cs-CZ" sz="3000" dirty="0"/>
              <a:t>– je nejsnadnější a nejrychlejší způsob přenosu informací, výrazné ulehčení komunikace se zákonnými zástupci nezletilých uchazečů a se zletilými uchazeči. </a:t>
            </a:r>
          </a:p>
          <a:p>
            <a:pPr marL="457200" indent="-457200">
              <a:buFont typeface="Arial" panose="020B0604020202020204" pitchFamily="34" charset="0"/>
              <a:buChar char="•"/>
            </a:pPr>
            <a:r>
              <a:rPr lang="cs-CZ" sz="3000" dirty="0"/>
              <a:t>Využívá se pro celé přijímací řízení v 1. i 2. kole.</a:t>
            </a:r>
          </a:p>
          <a:p>
            <a:pPr marL="914400" lvl="1" indent="-457200">
              <a:buFont typeface="Arial" panose="020B0604020202020204" pitchFamily="34" charset="0"/>
              <a:buChar char="•"/>
            </a:pPr>
            <a:r>
              <a:rPr lang="cs-CZ" sz="3000" dirty="0"/>
              <a:t>Odpadá nutnost využívat poštu.</a:t>
            </a:r>
          </a:p>
          <a:p>
            <a:pPr algn="just"/>
            <a:endParaRPr lang="cs-CZ" sz="3000" dirty="0"/>
          </a:p>
        </p:txBody>
      </p:sp>
      <p:sp>
        <p:nvSpPr>
          <p:cNvPr id="10" name="TextovéPole 9">
            <a:extLst>
              <a:ext uri="{FF2B5EF4-FFF2-40B4-BE49-F238E27FC236}">
                <a16:creationId xmlns:a16="http://schemas.microsoft.com/office/drawing/2014/main" id="{D68A73AC-338F-B4C4-902E-98E3F98C5CD6}"/>
              </a:ext>
            </a:extLst>
          </p:cNvPr>
          <p:cNvSpPr txBox="1"/>
          <p:nvPr/>
        </p:nvSpPr>
        <p:spPr>
          <a:xfrm>
            <a:off x="4294624" y="7250063"/>
            <a:ext cx="7553324" cy="1938992"/>
          </a:xfrm>
          <a:prstGeom prst="rect">
            <a:avLst/>
          </a:prstGeom>
          <a:noFill/>
        </p:spPr>
        <p:txBody>
          <a:bodyPr wrap="square">
            <a:spAutoFit/>
          </a:bodyPr>
          <a:lstStyle/>
          <a:p>
            <a:r>
              <a:rPr lang="cs-CZ" sz="3000" dirty="0">
                <a:solidFill>
                  <a:srgbClr val="000000"/>
                </a:solidFill>
              </a:rPr>
              <a:t>S</a:t>
            </a:r>
            <a:r>
              <a:rPr lang="cs-CZ" sz="3000" b="0" i="0" dirty="0">
                <a:solidFill>
                  <a:srgbClr val="000000"/>
                </a:solidFill>
                <a:effectLst/>
              </a:rPr>
              <a:t>ystém je napojen na registr obyvatel, díky kterému uvidíte seznam svých dětí, ze kterých vyberete to, které chcete přihlásit.</a:t>
            </a:r>
          </a:p>
        </p:txBody>
      </p:sp>
      <p:sp>
        <p:nvSpPr>
          <p:cNvPr id="24" name="TextovéPole 23">
            <a:extLst>
              <a:ext uri="{FF2B5EF4-FFF2-40B4-BE49-F238E27FC236}">
                <a16:creationId xmlns:a16="http://schemas.microsoft.com/office/drawing/2014/main" id="{F90036BD-322A-6271-33E8-8D6BC5911614}"/>
              </a:ext>
            </a:extLst>
          </p:cNvPr>
          <p:cNvSpPr txBox="1"/>
          <p:nvPr/>
        </p:nvSpPr>
        <p:spPr>
          <a:xfrm>
            <a:off x="4296774" y="11997643"/>
            <a:ext cx="7551174" cy="1477328"/>
          </a:xfrm>
          <a:prstGeom prst="rect">
            <a:avLst/>
          </a:prstGeom>
          <a:noFill/>
        </p:spPr>
        <p:txBody>
          <a:bodyPr wrap="square">
            <a:spAutoFit/>
          </a:bodyPr>
          <a:lstStyle/>
          <a:p>
            <a:r>
              <a:rPr lang="cs-CZ" sz="3000" dirty="0"/>
              <a:t>Uvidíte přehledné informace o každé škole – přehled oborů vzdělání, počet letos přijímaných uchazečů.</a:t>
            </a:r>
          </a:p>
        </p:txBody>
      </p:sp>
      <p:sp>
        <p:nvSpPr>
          <p:cNvPr id="28" name="TextovéPole 27">
            <a:extLst>
              <a:ext uri="{FF2B5EF4-FFF2-40B4-BE49-F238E27FC236}">
                <a16:creationId xmlns:a16="http://schemas.microsoft.com/office/drawing/2014/main" id="{EFCF7947-8F20-2B2A-1E14-9976FEAD699E}"/>
              </a:ext>
            </a:extLst>
          </p:cNvPr>
          <p:cNvSpPr txBox="1"/>
          <p:nvPr/>
        </p:nvSpPr>
        <p:spPr>
          <a:xfrm>
            <a:off x="4180350" y="13884178"/>
            <a:ext cx="7536426" cy="2400657"/>
          </a:xfrm>
          <a:prstGeom prst="rect">
            <a:avLst/>
          </a:prstGeom>
          <a:noFill/>
        </p:spPr>
        <p:txBody>
          <a:bodyPr wrap="square">
            <a:spAutoFit/>
          </a:bodyPr>
          <a:lstStyle/>
          <a:p>
            <a:r>
              <a:rPr lang="cs-CZ" sz="3000" dirty="0"/>
              <a:t>Uvidíte přehledně dokumenty, které Vámi vybraná škola vyžaduje pro příslušný obor vzdělání doložit k přihlášce. Ty pak nahrajete jako fotky nebo skeny.</a:t>
            </a:r>
          </a:p>
        </p:txBody>
      </p:sp>
      <p:sp>
        <p:nvSpPr>
          <p:cNvPr id="32" name="TextovéPole 31">
            <a:extLst>
              <a:ext uri="{FF2B5EF4-FFF2-40B4-BE49-F238E27FC236}">
                <a16:creationId xmlns:a16="http://schemas.microsoft.com/office/drawing/2014/main" id="{558900FC-1323-3F6B-39E3-98888AA74DE7}"/>
              </a:ext>
            </a:extLst>
          </p:cNvPr>
          <p:cNvSpPr txBox="1"/>
          <p:nvPr/>
        </p:nvSpPr>
        <p:spPr>
          <a:xfrm>
            <a:off x="4180350" y="16325396"/>
            <a:ext cx="7860890" cy="1938992"/>
          </a:xfrm>
          <a:prstGeom prst="rect">
            <a:avLst/>
          </a:prstGeom>
          <a:noFill/>
        </p:spPr>
        <p:txBody>
          <a:bodyPr wrap="square">
            <a:spAutoFit/>
          </a:bodyPr>
          <a:lstStyle/>
          <a:p>
            <a:r>
              <a:rPr lang="cs-CZ" sz="3000" dirty="0"/>
              <a:t>Potvrdíte odeslání, přijde Vám e-mail s potvrzením a to je vše. Systém pošle zprávu do e-mailu, že byla doručena nová zpráva</a:t>
            </a:r>
          </a:p>
        </p:txBody>
      </p:sp>
      <p:sp>
        <p:nvSpPr>
          <p:cNvPr id="36" name="TextovéPole 35">
            <a:extLst>
              <a:ext uri="{FF2B5EF4-FFF2-40B4-BE49-F238E27FC236}">
                <a16:creationId xmlns:a16="http://schemas.microsoft.com/office/drawing/2014/main" id="{641F46F8-22CD-A3BB-74CC-C7CCF2B34ED4}"/>
              </a:ext>
            </a:extLst>
          </p:cNvPr>
          <p:cNvSpPr txBox="1"/>
          <p:nvPr/>
        </p:nvSpPr>
        <p:spPr>
          <a:xfrm>
            <a:off x="4201459" y="18207965"/>
            <a:ext cx="7860890" cy="2400657"/>
          </a:xfrm>
          <a:prstGeom prst="rect">
            <a:avLst/>
          </a:prstGeom>
          <a:noFill/>
        </p:spPr>
        <p:txBody>
          <a:bodyPr wrap="square">
            <a:spAutoFit/>
          </a:bodyPr>
          <a:lstStyle/>
          <a:p>
            <a:r>
              <a:rPr lang="cs-CZ" sz="3000" dirty="0"/>
              <a:t>Prostřednictvím systému škola zasílá pozvánku k jednotným přijímacím zkouškám a další informace – nemusíte čekat na doručení poštou – informace se dozvíte ihned</a:t>
            </a:r>
          </a:p>
        </p:txBody>
      </p:sp>
      <p:grpSp>
        <p:nvGrpSpPr>
          <p:cNvPr id="39" name="Skupina 38">
            <a:extLst>
              <a:ext uri="{FF2B5EF4-FFF2-40B4-BE49-F238E27FC236}">
                <a16:creationId xmlns:a16="http://schemas.microsoft.com/office/drawing/2014/main" id="{050DD774-5233-F362-9919-1EE5DEE11C9C}"/>
              </a:ext>
            </a:extLst>
          </p:cNvPr>
          <p:cNvGrpSpPr/>
          <p:nvPr/>
        </p:nvGrpSpPr>
        <p:grpSpPr>
          <a:xfrm>
            <a:off x="-3039645" y="684842"/>
            <a:ext cx="7604991" cy="7706953"/>
            <a:chOff x="-3039645" y="684842"/>
            <a:chExt cx="7604991" cy="7706953"/>
          </a:xfrm>
        </p:grpSpPr>
        <p:grpSp>
          <p:nvGrpSpPr>
            <p:cNvPr id="5" name="Skupina 4">
              <a:extLst>
                <a:ext uri="{FF2B5EF4-FFF2-40B4-BE49-F238E27FC236}">
                  <a16:creationId xmlns:a16="http://schemas.microsoft.com/office/drawing/2014/main" id="{B3FEFE1F-7FB5-F57D-547D-54AF39175B32}"/>
                </a:ext>
              </a:extLst>
            </p:cNvPr>
            <p:cNvGrpSpPr/>
            <p:nvPr/>
          </p:nvGrpSpPr>
          <p:grpSpPr>
            <a:xfrm rot="19293408">
              <a:off x="-2325939" y="1133584"/>
              <a:ext cx="6891285" cy="6279776"/>
              <a:chOff x="-2583356" y="1309585"/>
              <a:chExt cx="6891285" cy="6279776"/>
            </a:xfrm>
          </p:grpSpPr>
          <p:sp>
            <p:nvSpPr>
              <p:cNvPr id="17" name="Ovál 16">
                <a:extLst>
                  <a:ext uri="{FF2B5EF4-FFF2-40B4-BE49-F238E27FC236}">
                    <a16:creationId xmlns:a16="http://schemas.microsoft.com/office/drawing/2014/main" id="{8D0B2A34-3380-1E3E-5139-3832FC8B6942}"/>
                  </a:ext>
                </a:extLst>
              </p:cNvPr>
              <p:cNvSpPr/>
              <p:nvPr/>
            </p:nvSpPr>
            <p:spPr>
              <a:xfrm>
                <a:off x="-2583356" y="1309585"/>
                <a:ext cx="6279776" cy="6279776"/>
              </a:xfrm>
              <a:prstGeom prst="ellipse">
                <a:avLst/>
              </a:prstGeom>
              <a:solidFill>
                <a:srgbClr val="C7C7C7"/>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19" name="Grafický objekt 18" descr="Internet se souvislou výplní">
                <a:extLst>
                  <a:ext uri="{FF2B5EF4-FFF2-40B4-BE49-F238E27FC236}">
                    <a16:creationId xmlns:a16="http://schemas.microsoft.com/office/drawing/2014/main" id="{9D1DBF54-891F-ABB3-ABB9-7C92AF507F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25340" y="3092681"/>
                <a:ext cx="1882589" cy="1882589"/>
              </a:xfrm>
              <a:prstGeom prst="rect">
                <a:avLst/>
              </a:prstGeom>
            </p:spPr>
          </p:pic>
          <p:pic>
            <p:nvPicPr>
              <p:cNvPr id="23" name="Grafický objekt 22" descr="Dokument se souvislou výplní">
                <a:extLst>
                  <a:ext uri="{FF2B5EF4-FFF2-40B4-BE49-F238E27FC236}">
                    <a16:creationId xmlns:a16="http://schemas.microsoft.com/office/drawing/2014/main" id="{889C4C06-0EF6-6FD0-9617-BA5D8C3C09A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247187">
                <a:off x="2306141" y="5466468"/>
                <a:ext cx="1443350" cy="1443350"/>
              </a:xfrm>
              <a:prstGeom prst="rect">
                <a:avLst/>
              </a:prstGeom>
            </p:spPr>
          </p:pic>
        </p:grpSp>
        <p:pic>
          <p:nvPicPr>
            <p:cNvPr id="12" name="Grafický objekt 11" descr="Síťový diagram se souvislou výplní">
              <a:extLst>
                <a:ext uri="{FF2B5EF4-FFF2-40B4-BE49-F238E27FC236}">
                  <a16:creationId xmlns:a16="http://schemas.microsoft.com/office/drawing/2014/main" id="{6EB25AD4-C499-C64F-D402-DEB83BE18A9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3497506">
              <a:off x="2167745" y="5794682"/>
              <a:ext cx="1574484" cy="1574484"/>
            </a:xfrm>
            <a:prstGeom prst="rect">
              <a:avLst/>
            </a:prstGeom>
          </p:spPr>
        </p:pic>
        <p:pic>
          <p:nvPicPr>
            <p:cNvPr id="18" name="Grafický objekt 17" descr="Odznak 3 se souvislou výplní">
              <a:extLst>
                <a:ext uri="{FF2B5EF4-FFF2-40B4-BE49-F238E27FC236}">
                  <a16:creationId xmlns:a16="http://schemas.microsoft.com/office/drawing/2014/main" id="{93B7626F-10F6-77E6-BFBF-AC86343E28E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5913293">
              <a:off x="233825" y="6877079"/>
              <a:ext cx="1514716" cy="1514716"/>
            </a:xfrm>
            <a:prstGeom prst="rect">
              <a:avLst/>
            </a:prstGeom>
          </p:spPr>
        </p:pic>
        <p:pic>
          <p:nvPicPr>
            <p:cNvPr id="26" name="Grafický objekt 25" descr="Informace se souvislou výplní">
              <a:extLst>
                <a:ext uri="{FF2B5EF4-FFF2-40B4-BE49-F238E27FC236}">
                  <a16:creationId xmlns:a16="http://schemas.microsoft.com/office/drawing/2014/main" id="{E5249360-B37B-A6D9-E083-49B227D06BC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8092219">
              <a:off x="-1992989" y="5927907"/>
              <a:ext cx="1570924" cy="1570924"/>
            </a:xfrm>
            <a:prstGeom prst="rect">
              <a:avLst/>
            </a:prstGeom>
          </p:spPr>
        </p:pic>
        <p:pic>
          <p:nvPicPr>
            <p:cNvPr id="30" name="Grafický objekt 29" descr="Prohledávání složky se souvislou výplní">
              <a:extLst>
                <a:ext uri="{FF2B5EF4-FFF2-40B4-BE49-F238E27FC236}">
                  <a16:creationId xmlns:a16="http://schemas.microsoft.com/office/drawing/2014/main" id="{585EDAB7-EFFA-9770-9A32-6EEC31DEF99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0800000">
              <a:off x="-3039645" y="3591956"/>
              <a:ext cx="1795707" cy="1795707"/>
            </a:xfrm>
            <a:prstGeom prst="rect">
              <a:avLst/>
            </a:prstGeom>
          </p:spPr>
        </p:pic>
        <p:pic>
          <p:nvPicPr>
            <p:cNvPr id="34" name="Grafický objekt 33" descr="E-mail se souvislou výplní">
              <a:extLst>
                <a:ext uri="{FF2B5EF4-FFF2-40B4-BE49-F238E27FC236}">
                  <a16:creationId xmlns:a16="http://schemas.microsoft.com/office/drawing/2014/main" id="{64FBF59B-10EE-F635-D953-2F1564371AA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13815383">
              <a:off x="-2028417" y="1559010"/>
              <a:ext cx="1550596" cy="1550596"/>
            </a:xfrm>
            <a:prstGeom prst="rect">
              <a:avLst/>
            </a:prstGeom>
          </p:spPr>
        </p:pic>
        <p:pic>
          <p:nvPicPr>
            <p:cNvPr id="38" name="Grafický objekt 37" descr="Obálka se souvislou výplní">
              <a:extLst>
                <a:ext uri="{FF2B5EF4-FFF2-40B4-BE49-F238E27FC236}">
                  <a16:creationId xmlns:a16="http://schemas.microsoft.com/office/drawing/2014/main" id="{CE3C0135-E13A-1710-6CF6-EB31BE837C3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16135960">
              <a:off x="-96718" y="684842"/>
              <a:ext cx="1723187" cy="1723187"/>
            </a:xfrm>
            <a:prstGeom prst="rect">
              <a:avLst/>
            </a:prstGeom>
          </p:spPr>
        </p:pic>
      </p:grpSp>
      <p:sp>
        <p:nvSpPr>
          <p:cNvPr id="3" name="TextovéPole 2">
            <a:extLst>
              <a:ext uri="{FF2B5EF4-FFF2-40B4-BE49-F238E27FC236}">
                <a16:creationId xmlns:a16="http://schemas.microsoft.com/office/drawing/2014/main" id="{8B8C89A2-99D4-26B4-64D6-4EAA0AF53D9A}"/>
              </a:ext>
            </a:extLst>
          </p:cNvPr>
          <p:cNvSpPr txBox="1"/>
          <p:nvPr/>
        </p:nvSpPr>
        <p:spPr>
          <a:xfrm>
            <a:off x="4239559" y="9326407"/>
            <a:ext cx="7553324" cy="2862322"/>
          </a:xfrm>
          <a:prstGeom prst="rect">
            <a:avLst/>
          </a:prstGeom>
          <a:noFill/>
        </p:spPr>
        <p:txBody>
          <a:bodyPr wrap="square">
            <a:spAutoFit/>
          </a:bodyPr>
          <a:lstStyle/>
          <a:p>
            <a:r>
              <a:rPr lang="pl-PL" sz="3000" b="0" i="0" dirty="0">
                <a:solidFill>
                  <a:srgbClr val="000000"/>
                </a:solidFill>
                <a:effectLst/>
              </a:rPr>
              <a:t>Vyberete si ze seznamu max. 3 obory do kterých chcete podat přihlášku.</a:t>
            </a:r>
            <a:r>
              <a:rPr lang="en-US" sz="3000" dirty="0"/>
              <a:t> </a:t>
            </a:r>
            <a:endParaRPr lang="cs-CZ" sz="3000" dirty="0"/>
          </a:p>
          <a:p>
            <a:endParaRPr lang="cs-CZ" sz="3000" dirty="0"/>
          </a:p>
          <a:p>
            <a:r>
              <a:rPr lang="en-US" sz="3000" dirty="0" err="1"/>
              <a:t>Vyberete</a:t>
            </a:r>
            <a:r>
              <a:rPr lang="en-US" sz="3000" dirty="0"/>
              <a:t> je v </a:t>
            </a:r>
            <a:r>
              <a:rPr lang="en-US" sz="3000" dirty="0" err="1"/>
              <a:t>pořadí</a:t>
            </a:r>
            <a:r>
              <a:rPr lang="en-US" sz="3000" dirty="0"/>
              <a:t> </a:t>
            </a:r>
            <a:r>
              <a:rPr lang="en-US" sz="3000" dirty="0" err="1"/>
              <a:t>dle</a:t>
            </a:r>
            <a:r>
              <a:rPr lang="en-US" sz="3000" dirty="0"/>
              <a:t> priority pro </a:t>
            </a:r>
            <a:r>
              <a:rPr lang="en-US" sz="3000" dirty="0" err="1"/>
              <a:t>přijetí</a:t>
            </a:r>
            <a:r>
              <a:rPr lang="en-US" sz="3000" dirty="0"/>
              <a:t>.</a:t>
            </a:r>
            <a:endParaRPr lang="cs-CZ" sz="3000" dirty="0"/>
          </a:p>
          <a:p>
            <a:endParaRPr lang="pl-PL" sz="3000" b="0" i="0" dirty="0">
              <a:solidFill>
                <a:srgbClr val="000000"/>
              </a:solidFill>
              <a:effectLst/>
            </a:endParaRPr>
          </a:p>
        </p:txBody>
      </p:sp>
    </p:spTree>
    <p:extLst>
      <p:ext uri="{BB962C8B-B14F-4D97-AF65-F5344CB8AC3E}">
        <p14:creationId xmlns:p14="http://schemas.microsoft.com/office/powerpoint/2010/main" val="29159589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55505F-543F-AEF3-21C5-E2F787DE5D4F}"/>
              </a:ext>
            </a:extLst>
          </p:cNvPr>
          <p:cNvSpPr>
            <a:spLocks noGrp="1"/>
          </p:cNvSpPr>
          <p:nvPr>
            <p:ph type="title"/>
          </p:nvPr>
        </p:nvSpPr>
        <p:spPr/>
        <p:txBody>
          <a:bodyPr/>
          <a:lstStyle/>
          <a:p>
            <a:r>
              <a:rPr lang="cs-CZ" dirty="0"/>
              <a:t>Jak podat přihlášku?</a:t>
            </a:r>
          </a:p>
        </p:txBody>
      </p:sp>
      <p:sp>
        <p:nvSpPr>
          <p:cNvPr id="4" name="Zástupný symbol pro číslo snímku 3">
            <a:extLst>
              <a:ext uri="{FF2B5EF4-FFF2-40B4-BE49-F238E27FC236}">
                <a16:creationId xmlns:a16="http://schemas.microsoft.com/office/drawing/2014/main" id="{8B1BFA9B-3C55-5F6C-B793-9F8902618494}"/>
              </a:ext>
            </a:extLst>
          </p:cNvPr>
          <p:cNvSpPr>
            <a:spLocks noGrp="1"/>
          </p:cNvSpPr>
          <p:nvPr>
            <p:ph type="sldNum" sz="quarter" idx="12"/>
          </p:nvPr>
        </p:nvSpPr>
        <p:spPr/>
        <p:txBody>
          <a:bodyPr/>
          <a:lstStyle/>
          <a:p>
            <a:fld id="{FBB2B0D3-5362-4370-A1AB-3649A94679DA}" type="slidenum">
              <a:rPr lang="sk-SK" smtClean="0"/>
              <a:pPr/>
              <a:t>6</a:t>
            </a:fld>
            <a:endParaRPr lang="sk-SK" dirty="0"/>
          </a:p>
        </p:txBody>
      </p:sp>
      <p:sp>
        <p:nvSpPr>
          <p:cNvPr id="8" name="TextovéPole 7">
            <a:extLst>
              <a:ext uri="{FF2B5EF4-FFF2-40B4-BE49-F238E27FC236}">
                <a16:creationId xmlns:a16="http://schemas.microsoft.com/office/drawing/2014/main" id="{09DB67BA-AEE5-343B-80D7-F79160880600}"/>
              </a:ext>
            </a:extLst>
          </p:cNvPr>
          <p:cNvSpPr txBox="1"/>
          <p:nvPr/>
        </p:nvSpPr>
        <p:spPr>
          <a:xfrm>
            <a:off x="-3709" y="-1973084"/>
            <a:ext cx="7140000" cy="830997"/>
          </a:xfrm>
          <a:prstGeom prst="rect">
            <a:avLst/>
          </a:prstGeom>
          <a:noFill/>
        </p:spPr>
        <p:txBody>
          <a:bodyPr wrap="square" rtlCol="0">
            <a:spAutoFit/>
          </a:bodyPr>
          <a:lstStyle/>
          <a:p>
            <a:r>
              <a:rPr lang="cs-CZ" sz="3000" dirty="0">
                <a:hlinkClick r:id="rId2"/>
              </a:rPr>
              <a:t>https://www.prihlaskynastredni.cz/</a:t>
            </a:r>
            <a:r>
              <a:rPr lang="cs-CZ" sz="3000" dirty="0"/>
              <a:t> </a:t>
            </a:r>
          </a:p>
          <a:p>
            <a:endParaRPr lang="cs-CZ" dirty="0"/>
          </a:p>
        </p:txBody>
      </p:sp>
      <p:sp>
        <p:nvSpPr>
          <p:cNvPr id="16" name="TextovéPole 15">
            <a:extLst>
              <a:ext uri="{FF2B5EF4-FFF2-40B4-BE49-F238E27FC236}">
                <a16:creationId xmlns:a16="http://schemas.microsoft.com/office/drawing/2014/main" id="{C74516A4-5E0E-4EB4-522D-5135F11E33E6}"/>
              </a:ext>
            </a:extLst>
          </p:cNvPr>
          <p:cNvSpPr txBox="1"/>
          <p:nvPr/>
        </p:nvSpPr>
        <p:spPr>
          <a:xfrm>
            <a:off x="3140308" y="-4481349"/>
            <a:ext cx="7406894" cy="4708981"/>
          </a:xfrm>
          <a:prstGeom prst="rect">
            <a:avLst/>
          </a:prstGeom>
          <a:noFill/>
        </p:spPr>
        <p:txBody>
          <a:bodyPr wrap="square">
            <a:spAutoFit/>
          </a:bodyPr>
          <a:lstStyle/>
          <a:p>
            <a:r>
              <a:rPr lang="cs-CZ" sz="3000" b="1" dirty="0"/>
              <a:t>Elektronická přihláška </a:t>
            </a:r>
            <a:r>
              <a:rPr lang="cs-CZ" sz="3000" dirty="0"/>
              <a:t>– je nejsnadnější a nejrychlejší způsob přenosu informací, výrazné ulehčení komunikace se zákonnými zástupci nezletilých uchazečů a se zletilými uchazeči. </a:t>
            </a:r>
          </a:p>
          <a:p>
            <a:pPr marL="457200" indent="-457200">
              <a:buFont typeface="Arial" panose="020B0604020202020204" pitchFamily="34" charset="0"/>
              <a:buChar char="•"/>
            </a:pPr>
            <a:r>
              <a:rPr lang="cs-CZ" sz="3000" dirty="0"/>
              <a:t>Využívá se pro celé přijímací řízení v 1. i 2. kole.</a:t>
            </a:r>
          </a:p>
          <a:p>
            <a:pPr marL="914400" lvl="1" indent="-457200">
              <a:buFont typeface="Arial" panose="020B0604020202020204" pitchFamily="34" charset="0"/>
              <a:buChar char="•"/>
            </a:pPr>
            <a:r>
              <a:rPr lang="cs-CZ" sz="3000" dirty="0"/>
              <a:t>Odpadá nutnost využívat poštu.</a:t>
            </a:r>
          </a:p>
          <a:p>
            <a:pPr algn="just"/>
            <a:endParaRPr lang="cs-CZ" sz="3000" dirty="0"/>
          </a:p>
        </p:txBody>
      </p:sp>
      <p:sp>
        <p:nvSpPr>
          <p:cNvPr id="10" name="TextovéPole 9">
            <a:extLst>
              <a:ext uri="{FF2B5EF4-FFF2-40B4-BE49-F238E27FC236}">
                <a16:creationId xmlns:a16="http://schemas.microsoft.com/office/drawing/2014/main" id="{D68A73AC-338F-B4C4-902E-98E3F98C5CD6}"/>
              </a:ext>
            </a:extLst>
          </p:cNvPr>
          <p:cNvSpPr txBox="1"/>
          <p:nvPr/>
        </p:nvSpPr>
        <p:spPr>
          <a:xfrm>
            <a:off x="4821390" y="3363993"/>
            <a:ext cx="7553324" cy="1938992"/>
          </a:xfrm>
          <a:prstGeom prst="rect">
            <a:avLst/>
          </a:prstGeom>
          <a:noFill/>
        </p:spPr>
        <p:txBody>
          <a:bodyPr wrap="square">
            <a:spAutoFit/>
          </a:bodyPr>
          <a:lstStyle/>
          <a:p>
            <a:r>
              <a:rPr lang="cs-CZ" sz="3000" dirty="0">
                <a:solidFill>
                  <a:srgbClr val="000000"/>
                </a:solidFill>
              </a:rPr>
              <a:t>S</a:t>
            </a:r>
            <a:r>
              <a:rPr lang="cs-CZ" sz="3000" b="0" i="0" dirty="0">
                <a:solidFill>
                  <a:srgbClr val="000000"/>
                </a:solidFill>
                <a:effectLst/>
              </a:rPr>
              <a:t>ystém je napojen na registr obyvatel, díky kterému uvidíte seznam svých dětí, ze kterých vyberete to, které chcete přihlásit.</a:t>
            </a:r>
          </a:p>
        </p:txBody>
      </p:sp>
      <p:sp>
        <p:nvSpPr>
          <p:cNvPr id="21" name="TextovéPole 20">
            <a:extLst>
              <a:ext uri="{FF2B5EF4-FFF2-40B4-BE49-F238E27FC236}">
                <a16:creationId xmlns:a16="http://schemas.microsoft.com/office/drawing/2014/main" id="{BDFCCFF3-EA30-159C-5826-84A760590A8D}"/>
              </a:ext>
            </a:extLst>
          </p:cNvPr>
          <p:cNvSpPr txBox="1"/>
          <p:nvPr/>
        </p:nvSpPr>
        <p:spPr>
          <a:xfrm>
            <a:off x="4296774" y="10553001"/>
            <a:ext cx="7551174" cy="1015663"/>
          </a:xfrm>
          <a:prstGeom prst="rect">
            <a:avLst/>
          </a:prstGeom>
          <a:noFill/>
        </p:spPr>
        <p:txBody>
          <a:bodyPr wrap="square">
            <a:spAutoFit/>
          </a:bodyPr>
          <a:lstStyle/>
          <a:p>
            <a:r>
              <a:rPr lang="en-US" sz="3000" dirty="0" err="1"/>
              <a:t>Vyberete</a:t>
            </a:r>
            <a:r>
              <a:rPr lang="en-US" sz="3000" dirty="0"/>
              <a:t> je v </a:t>
            </a:r>
            <a:r>
              <a:rPr lang="en-US" sz="3000" dirty="0" err="1"/>
              <a:t>pořadí</a:t>
            </a:r>
            <a:r>
              <a:rPr lang="en-US" sz="3000" dirty="0"/>
              <a:t> </a:t>
            </a:r>
            <a:r>
              <a:rPr lang="en-US" sz="3000" dirty="0" err="1"/>
              <a:t>dle</a:t>
            </a:r>
            <a:r>
              <a:rPr lang="en-US" sz="3000" dirty="0"/>
              <a:t> priority pro </a:t>
            </a:r>
            <a:r>
              <a:rPr lang="en-US" sz="3000" dirty="0" err="1"/>
              <a:t>přijetí</a:t>
            </a:r>
            <a:r>
              <a:rPr lang="en-US" sz="3000" dirty="0"/>
              <a:t>.</a:t>
            </a:r>
            <a:endParaRPr lang="cs-CZ" sz="3000" dirty="0"/>
          </a:p>
        </p:txBody>
      </p:sp>
      <p:sp>
        <p:nvSpPr>
          <p:cNvPr id="24" name="TextovéPole 23">
            <a:extLst>
              <a:ext uri="{FF2B5EF4-FFF2-40B4-BE49-F238E27FC236}">
                <a16:creationId xmlns:a16="http://schemas.microsoft.com/office/drawing/2014/main" id="{F90036BD-322A-6271-33E8-8D6BC5911614}"/>
              </a:ext>
            </a:extLst>
          </p:cNvPr>
          <p:cNvSpPr txBox="1"/>
          <p:nvPr/>
        </p:nvSpPr>
        <p:spPr>
          <a:xfrm>
            <a:off x="4296774" y="11997643"/>
            <a:ext cx="7551174" cy="1477328"/>
          </a:xfrm>
          <a:prstGeom prst="rect">
            <a:avLst/>
          </a:prstGeom>
          <a:noFill/>
        </p:spPr>
        <p:txBody>
          <a:bodyPr wrap="square">
            <a:spAutoFit/>
          </a:bodyPr>
          <a:lstStyle/>
          <a:p>
            <a:r>
              <a:rPr lang="cs-CZ" sz="3000" dirty="0"/>
              <a:t>Uvidíte přehledné informace o každé škole – přehled oborů vzdělání, počet letos přijímaných uchazečů.</a:t>
            </a:r>
          </a:p>
        </p:txBody>
      </p:sp>
      <p:sp>
        <p:nvSpPr>
          <p:cNvPr id="28" name="TextovéPole 27">
            <a:extLst>
              <a:ext uri="{FF2B5EF4-FFF2-40B4-BE49-F238E27FC236}">
                <a16:creationId xmlns:a16="http://schemas.microsoft.com/office/drawing/2014/main" id="{EFCF7947-8F20-2B2A-1E14-9976FEAD699E}"/>
              </a:ext>
            </a:extLst>
          </p:cNvPr>
          <p:cNvSpPr txBox="1"/>
          <p:nvPr/>
        </p:nvSpPr>
        <p:spPr>
          <a:xfrm>
            <a:off x="4180350" y="13884178"/>
            <a:ext cx="7536426" cy="2400657"/>
          </a:xfrm>
          <a:prstGeom prst="rect">
            <a:avLst/>
          </a:prstGeom>
          <a:noFill/>
        </p:spPr>
        <p:txBody>
          <a:bodyPr wrap="square">
            <a:spAutoFit/>
          </a:bodyPr>
          <a:lstStyle/>
          <a:p>
            <a:r>
              <a:rPr lang="cs-CZ" sz="3000" dirty="0"/>
              <a:t>Uvidíte přehledně dokumenty, které Vámi vybraná škola vyžaduje pro příslušný obor vzdělání doložit k přihlášce. Ty pak nahrajete jako fotky nebo skeny.</a:t>
            </a:r>
          </a:p>
        </p:txBody>
      </p:sp>
      <p:sp>
        <p:nvSpPr>
          <p:cNvPr id="32" name="TextovéPole 31">
            <a:extLst>
              <a:ext uri="{FF2B5EF4-FFF2-40B4-BE49-F238E27FC236}">
                <a16:creationId xmlns:a16="http://schemas.microsoft.com/office/drawing/2014/main" id="{558900FC-1323-3F6B-39E3-98888AA74DE7}"/>
              </a:ext>
            </a:extLst>
          </p:cNvPr>
          <p:cNvSpPr txBox="1"/>
          <p:nvPr/>
        </p:nvSpPr>
        <p:spPr>
          <a:xfrm>
            <a:off x="4180350" y="16325396"/>
            <a:ext cx="7860890" cy="1938992"/>
          </a:xfrm>
          <a:prstGeom prst="rect">
            <a:avLst/>
          </a:prstGeom>
          <a:noFill/>
        </p:spPr>
        <p:txBody>
          <a:bodyPr wrap="square">
            <a:spAutoFit/>
          </a:bodyPr>
          <a:lstStyle/>
          <a:p>
            <a:r>
              <a:rPr lang="cs-CZ" sz="3000" dirty="0"/>
              <a:t>Potvrdíte odeslání, přijde Vám e-mail s potvrzením a to je vše. Systém pošle zprávu do e-mailu, že byla doručena nová zpráva</a:t>
            </a:r>
          </a:p>
        </p:txBody>
      </p:sp>
      <p:sp>
        <p:nvSpPr>
          <p:cNvPr id="36" name="TextovéPole 35">
            <a:extLst>
              <a:ext uri="{FF2B5EF4-FFF2-40B4-BE49-F238E27FC236}">
                <a16:creationId xmlns:a16="http://schemas.microsoft.com/office/drawing/2014/main" id="{641F46F8-22CD-A3BB-74CC-C7CCF2B34ED4}"/>
              </a:ext>
            </a:extLst>
          </p:cNvPr>
          <p:cNvSpPr txBox="1"/>
          <p:nvPr/>
        </p:nvSpPr>
        <p:spPr>
          <a:xfrm>
            <a:off x="4201459" y="18207965"/>
            <a:ext cx="7860890" cy="2400657"/>
          </a:xfrm>
          <a:prstGeom prst="rect">
            <a:avLst/>
          </a:prstGeom>
          <a:noFill/>
        </p:spPr>
        <p:txBody>
          <a:bodyPr wrap="square">
            <a:spAutoFit/>
          </a:bodyPr>
          <a:lstStyle/>
          <a:p>
            <a:r>
              <a:rPr lang="cs-CZ" sz="3000" dirty="0"/>
              <a:t>Prostřednictvím systému škola zasílá pozvánku k jednotným přijímacím zkouškám a další informace – nemusíte čekat na doručení poštou – informace se dozvíte ihned</a:t>
            </a:r>
          </a:p>
        </p:txBody>
      </p:sp>
      <p:grpSp>
        <p:nvGrpSpPr>
          <p:cNvPr id="39" name="Skupina 38">
            <a:extLst>
              <a:ext uri="{FF2B5EF4-FFF2-40B4-BE49-F238E27FC236}">
                <a16:creationId xmlns:a16="http://schemas.microsoft.com/office/drawing/2014/main" id="{050DD774-5233-F362-9919-1EE5DEE11C9C}"/>
              </a:ext>
            </a:extLst>
          </p:cNvPr>
          <p:cNvGrpSpPr/>
          <p:nvPr/>
        </p:nvGrpSpPr>
        <p:grpSpPr>
          <a:xfrm rot="18765997">
            <a:off x="-3039645" y="684842"/>
            <a:ext cx="7604991" cy="7706953"/>
            <a:chOff x="-3039645" y="684842"/>
            <a:chExt cx="7604991" cy="7706953"/>
          </a:xfrm>
        </p:grpSpPr>
        <p:grpSp>
          <p:nvGrpSpPr>
            <p:cNvPr id="5" name="Skupina 4">
              <a:extLst>
                <a:ext uri="{FF2B5EF4-FFF2-40B4-BE49-F238E27FC236}">
                  <a16:creationId xmlns:a16="http://schemas.microsoft.com/office/drawing/2014/main" id="{B3FEFE1F-7FB5-F57D-547D-54AF39175B32}"/>
                </a:ext>
              </a:extLst>
            </p:cNvPr>
            <p:cNvGrpSpPr/>
            <p:nvPr/>
          </p:nvGrpSpPr>
          <p:grpSpPr>
            <a:xfrm rot="19293408">
              <a:off x="-2325939" y="1133584"/>
              <a:ext cx="6891285" cy="6279776"/>
              <a:chOff x="-2583356" y="1309585"/>
              <a:chExt cx="6891285" cy="6279776"/>
            </a:xfrm>
          </p:grpSpPr>
          <p:sp>
            <p:nvSpPr>
              <p:cNvPr id="17" name="Ovál 16">
                <a:extLst>
                  <a:ext uri="{FF2B5EF4-FFF2-40B4-BE49-F238E27FC236}">
                    <a16:creationId xmlns:a16="http://schemas.microsoft.com/office/drawing/2014/main" id="{8D0B2A34-3380-1E3E-5139-3832FC8B6942}"/>
                  </a:ext>
                </a:extLst>
              </p:cNvPr>
              <p:cNvSpPr/>
              <p:nvPr/>
            </p:nvSpPr>
            <p:spPr>
              <a:xfrm>
                <a:off x="-2583356" y="1309585"/>
                <a:ext cx="6279776" cy="6279776"/>
              </a:xfrm>
              <a:prstGeom prst="ellipse">
                <a:avLst/>
              </a:prstGeom>
              <a:solidFill>
                <a:srgbClr val="C7C7C7"/>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19" name="Grafický objekt 18" descr="Internet se souvislou výplní">
                <a:extLst>
                  <a:ext uri="{FF2B5EF4-FFF2-40B4-BE49-F238E27FC236}">
                    <a16:creationId xmlns:a16="http://schemas.microsoft.com/office/drawing/2014/main" id="{9D1DBF54-891F-ABB3-ABB9-7C92AF507F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25340" y="3092681"/>
                <a:ext cx="1882589" cy="1882589"/>
              </a:xfrm>
              <a:prstGeom prst="rect">
                <a:avLst/>
              </a:prstGeom>
            </p:spPr>
          </p:pic>
          <p:pic>
            <p:nvPicPr>
              <p:cNvPr id="23" name="Grafický objekt 22" descr="Dokument se souvislou výplní">
                <a:extLst>
                  <a:ext uri="{FF2B5EF4-FFF2-40B4-BE49-F238E27FC236}">
                    <a16:creationId xmlns:a16="http://schemas.microsoft.com/office/drawing/2014/main" id="{889C4C06-0EF6-6FD0-9617-BA5D8C3C09A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247187">
                <a:off x="2306141" y="5466468"/>
                <a:ext cx="1443350" cy="1443350"/>
              </a:xfrm>
              <a:prstGeom prst="rect">
                <a:avLst/>
              </a:prstGeom>
            </p:spPr>
          </p:pic>
        </p:grpSp>
        <p:pic>
          <p:nvPicPr>
            <p:cNvPr id="12" name="Grafický objekt 11" descr="Síťový diagram se souvislou výplní">
              <a:extLst>
                <a:ext uri="{FF2B5EF4-FFF2-40B4-BE49-F238E27FC236}">
                  <a16:creationId xmlns:a16="http://schemas.microsoft.com/office/drawing/2014/main" id="{6EB25AD4-C499-C64F-D402-DEB83BE18A9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3497506">
              <a:off x="2167745" y="5794682"/>
              <a:ext cx="1574484" cy="1574484"/>
            </a:xfrm>
            <a:prstGeom prst="rect">
              <a:avLst/>
            </a:prstGeom>
          </p:spPr>
        </p:pic>
        <p:pic>
          <p:nvPicPr>
            <p:cNvPr id="18" name="Grafický objekt 17" descr="Odznak 3 se souvislou výplní">
              <a:extLst>
                <a:ext uri="{FF2B5EF4-FFF2-40B4-BE49-F238E27FC236}">
                  <a16:creationId xmlns:a16="http://schemas.microsoft.com/office/drawing/2014/main" id="{93B7626F-10F6-77E6-BFBF-AC86343E28E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5913293">
              <a:off x="233825" y="6877079"/>
              <a:ext cx="1514716" cy="1514716"/>
            </a:xfrm>
            <a:prstGeom prst="rect">
              <a:avLst/>
            </a:prstGeom>
          </p:spPr>
        </p:pic>
        <p:pic>
          <p:nvPicPr>
            <p:cNvPr id="26" name="Grafický objekt 25" descr="Informace se souvislou výplní">
              <a:extLst>
                <a:ext uri="{FF2B5EF4-FFF2-40B4-BE49-F238E27FC236}">
                  <a16:creationId xmlns:a16="http://schemas.microsoft.com/office/drawing/2014/main" id="{E5249360-B37B-A6D9-E083-49B227D06BC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8092219">
              <a:off x="-1992989" y="5927907"/>
              <a:ext cx="1570924" cy="1570924"/>
            </a:xfrm>
            <a:prstGeom prst="rect">
              <a:avLst/>
            </a:prstGeom>
          </p:spPr>
        </p:pic>
        <p:pic>
          <p:nvPicPr>
            <p:cNvPr id="30" name="Grafický objekt 29" descr="Prohledávání složky se souvislou výplní">
              <a:extLst>
                <a:ext uri="{FF2B5EF4-FFF2-40B4-BE49-F238E27FC236}">
                  <a16:creationId xmlns:a16="http://schemas.microsoft.com/office/drawing/2014/main" id="{585EDAB7-EFFA-9770-9A32-6EEC31DEF99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0800000">
              <a:off x="-3039645" y="3591956"/>
              <a:ext cx="1795707" cy="1795707"/>
            </a:xfrm>
            <a:prstGeom prst="rect">
              <a:avLst/>
            </a:prstGeom>
          </p:spPr>
        </p:pic>
        <p:pic>
          <p:nvPicPr>
            <p:cNvPr id="34" name="Grafický objekt 33" descr="E-mail se souvislou výplní">
              <a:extLst>
                <a:ext uri="{FF2B5EF4-FFF2-40B4-BE49-F238E27FC236}">
                  <a16:creationId xmlns:a16="http://schemas.microsoft.com/office/drawing/2014/main" id="{64FBF59B-10EE-F635-D953-2F1564371AA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3815383">
              <a:off x="-2028417" y="1559010"/>
              <a:ext cx="1550596" cy="1550596"/>
            </a:xfrm>
            <a:prstGeom prst="rect">
              <a:avLst/>
            </a:prstGeom>
          </p:spPr>
        </p:pic>
        <p:pic>
          <p:nvPicPr>
            <p:cNvPr id="38" name="Grafický objekt 37" descr="Obálka se souvislou výplní">
              <a:extLst>
                <a:ext uri="{FF2B5EF4-FFF2-40B4-BE49-F238E27FC236}">
                  <a16:creationId xmlns:a16="http://schemas.microsoft.com/office/drawing/2014/main" id="{CE3C0135-E13A-1710-6CF6-EB31BE837C3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16135960">
              <a:off x="-96718" y="684842"/>
              <a:ext cx="1723187" cy="1723187"/>
            </a:xfrm>
            <a:prstGeom prst="rect">
              <a:avLst/>
            </a:prstGeom>
          </p:spPr>
        </p:pic>
      </p:grpSp>
      <p:sp>
        <p:nvSpPr>
          <p:cNvPr id="3" name="TextovéPole 2">
            <a:extLst>
              <a:ext uri="{FF2B5EF4-FFF2-40B4-BE49-F238E27FC236}">
                <a16:creationId xmlns:a16="http://schemas.microsoft.com/office/drawing/2014/main" id="{CDF6C8EA-9E7C-4395-DAF6-F45E15F4EFE4}"/>
              </a:ext>
            </a:extLst>
          </p:cNvPr>
          <p:cNvSpPr txBox="1"/>
          <p:nvPr/>
        </p:nvSpPr>
        <p:spPr>
          <a:xfrm>
            <a:off x="4509025" y="5817847"/>
            <a:ext cx="7553324" cy="2862322"/>
          </a:xfrm>
          <a:prstGeom prst="rect">
            <a:avLst/>
          </a:prstGeom>
          <a:noFill/>
        </p:spPr>
        <p:txBody>
          <a:bodyPr wrap="square">
            <a:spAutoFit/>
          </a:bodyPr>
          <a:lstStyle/>
          <a:p>
            <a:r>
              <a:rPr lang="pl-PL" sz="3000" b="0" i="0" dirty="0">
                <a:solidFill>
                  <a:srgbClr val="000000"/>
                </a:solidFill>
                <a:effectLst/>
              </a:rPr>
              <a:t>Vyberete si ze seznamu max. 3 obory do kterých chcete podat přihlášku.</a:t>
            </a:r>
            <a:r>
              <a:rPr lang="en-US" sz="3000" dirty="0"/>
              <a:t> </a:t>
            </a:r>
            <a:endParaRPr lang="cs-CZ" sz="3000" dirty="0"/>
          </a:p>
          <a:p>
            <a:endParaRPr lang="cs-CZ" sz="3000" dirty="0"/>
          </a:p>
          <a:p>
            <a:r>
              <a:rPr lang="en-US" sz="3000" dirty="0" err="1"/>
              <a:t>Vyberete</a:t>
            </a:r>
            <a:r>
              <a:rPr lang="en-US" sz="3000" dirty="0"/>
              <a:t> je v </a:t>
            </a:r>
            <a:r>
              <a:rPr lang="en-US" sz="3000" dirty="0" err="1"/>
              <a:t>pořadí</a:t>
            </a:r>
            <a:r>
              <a:rPr lang="en-US" sz="3000" dirty="0"/>
              <a:t> </a:t>
            </a:r>
            <a:r>
              <a:rPr lang="en-US" sz="3000" dirty="0" err="1"/>
              <a:t>dle</a:t>
            </a:r>
            <a:r>
              <a:rPr lang="en-US" sz="3000" dirty="0"/>
              <a:t> priority pro </a:t>
            </a:r>
            <a:r>
              <a:rPr lang="en-US" sz="3000" dirty="0" err="1"/>
              <a:t>přijetí</a:t>
            </a:r>
            <a:r>
              <a:rPr lang="en-US" sz="3000" dirty="0"/>
              <a:t>.</a:t>
            </a:r>
            <a:endParaRPr lang="cs-CZ" sz="3000" dirty="0"/>
          </a:p>
          <a:p>
            <a:endParaRPr lang="pl-PL" sz="3000" b="0" i="0" dirty="0">
              <a:solidFill>
                <a:srgbClr val="000000"/>
              </a:solidFill>
              <a:effectLst/>
            </a:endParaRPr>
          </a:p>
        </p:txBody>
      </p:sp>
    </p:spTree>
    <p:extLst>
      <p:ext uri="{BB962C8B-B14F-4D97-AF65-F5344CB8AC3E}">
        <p14:creationId xmlns:p14="http://schemas.microsoft.com/office/powerpoint/2010/main" val="14008940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55505F-543F-AEF3-21C5-E2F787DE5D4F}"/>
              </a:ext>
            </a:extLst>
          </p:cNvPr>
          <p:cNvSpPr>
            <a:spLocks noGrp="1"/>
          </p:cNvSpPr>
          <p:nvPr>
            <p:ph type="title"/>
          </p:nvPr>
        </p:nvSpPr>
        <p:spPr/>
        <p:txBody>
          <a:bodyPr/>
          <a:lstStyle/>
          <a:p>
            <a:r>
              <a:rPr lang="cs-CZ" dirty="0"/>
              <a:t>Jak podat přihlášku?</a:t>
            </a:r>
          </a:p>
        </p:txBody>
      </p:sp>
      <p:sp>
        <p:nvSpPr>
          <p:cNvPr id="4" name="Zástupný symbol pro číslo snímku 3">
            <a:extLst>
              <a:ext uri="{FF2B5EF4-FFF2-40B4-BE49-F238E27FC236}">
                <a16:creationId xmlns:a16="http://schemas.microsoft.com/office/drawing/2014/main" id="{8B1BFA9B-3C55-5F6C-B793-9F8902618494}"/>
              </a:ext>
            </a:extLst>
          </p:cNvPr>
          <p:cNvSpPr>
            <a:spLocks noGrp="1"/>
          </p:cNvSpPr>
          <p:nvPr>
            <p:ph type="sldNum" sz="quarter" idx="12"/>
          </p:nvPr>
        </p:nvSpPr>
        <p:spPr/>
        <p:txBody>
          <a:bodyPr/>
          <a:lstStyle/>
          <a:p>
            <a:fld id="{FBB2B0D3-5362-4370-A1AB-3649A94679DA}" type="slidenum">
              <a:rPr lang="sk-SK" smtClean="0"/>
              <a:pPr/>
              <a:t>7</a:t>
            </a:fld>
            <a:endParaRPr lang="sk-SK" dirty="0"/>
          </a:p>
        </p:txBody>
      </p:sp>
      <p:sp>
        <p:nvSpPr>
          <p:cNvPr id="8" name="TextovéPole 7">
            <a:extLst>
              <a:ext uri="{FF2B5EF4-FFF2-40B4-BE49-F238E27FC236}">
                <a16:creationId xmlns:a16="http://schemas.microsoft.com/office/drawing/2014/main" id="{09DB67BA-AEE5-343B-80D7-F79160880600}"/>
              </a:ext>
            </a:extLst>
          </p:cNvPr>
          <p:cNvSpPr txBox="1"/>
          <p:nvPr/>
        </p:nvSpPr>
        <p:spPr>
          <a:xfrm>
            <a:off x="248391" y="-3033350"/>
            <a:ext cx="7140000" cy="830997"/>
          </a:xfrm>
          <a:prstGeom prst="rect">
            <a:avLst/>
          </a:prstGeom>
          <a:noFill/>
        </p:spPr>
        <p:txBody>
          <a:bodyPr wrap="square" rtlCol="0">
            <a:spAutoFit/>
          </a:bodyPr>
          <a:lstStyle/>
          <a:p>
            <a:r>
              <a:rPr lang="cs-CZ" sz="3000" dirty="0">
                <a:hlinkClick r:id="rId2"/>
              </a:rPr>
              <a:t>https://www.prihlaskynastredni.cz/</a:t>
            </a:r>
            <a:r>
              <a:rPr lang="cs-CZ" sz="3000" dirty="0"/>
              <a:t> </a:t>
            </a:r>
          </a:p>
          <a:p>
            <a:endParaRPr lang="cs-CZ" dirty="0"/>
          </a:p>
        </p:txBody>
      </p:sp>
      <p:sp>
        <p:nvSpPr>
          <p:cNvPr id="16" name="TextovéPole 15">
            <a:extLst>
              <a:ext uri="{FF2B5EF4-FFF2-40B4-BE49-F238E27FC236}">
                <a16:creationId xmlns:a16="http://schemas.microsoft.com/office/drawing/2014/main" id="{C74516A4-5E0E-4EB4-522D-5135F11E33E6}"/>
              </a:ext>
            </a:extLst>
          </p:cNvPr>
          <p:cNvSpPr txBox="1"/>
          <p:nvPr/>
        </p:nvSpPr>
        <p:spPr>
          <a:xfrm>
            <a:off x="619110" y="-5973509"/>
            <a:ext cx="7406894" cy="4708981"/>
          </a:xfrm>
          <a:prstGeom prst="rect">
            <a:avLst/>
          </a:prstGeom>
          <a:noFill/>
        </p:spPr>
        <p:txBody>
          <a:bodyPr wrap="square">
            <a:spAutoFit/>
          </a:bodyPr>
          <a:lstStyle/>
          <a:p>
            <a:r>
              <a:rPr lang="cs-CZ" sz="3000" b="1" dirty="0"/>
              <a:t>Elektronická přihláška </a:t>
            </a:r>
            <a:r>
              <a:rPr lang="cs-CZ" sz="3000" dirty="0"/>
              <a:t>– je nejsnadnější a nejrychlejší způsob přenosu informací, výrazné ulehčení komunikace se zákonnými zástupci nezletilých uchazečů a se zletilými uchazeči. </a:t>
            </a:r>
          </a:p>
          <a:p>
            <a:pPr marL="457200" indent="-457200">
              <a:buFont typeface="Arial" panose="020B0604020202020204" pitchFamily="34" charset="0"/>
              <a:buChar char="•"/>
            </a:pPr>
            <a:r>
              <a:rPr lang="cs-CZ" sz="3000" dirty="0"/>
              <a:t>Využívá se pro celé přijímací řízení v 1. i 2. kole.</a:t>
            </a:r>
          </a:p>
          <a:p>
            <a:pPr marL="914400" lvl="1" indent="-457200">
              <a:buFont typeface="Arial" panose="020B0604020202020204" pitchFamily="34" charset="0"/>
              <a:buChar char="•"/>
            </a:pPr>
            <a:r>
              <a:rPr lang="cs-CZ" sz="3000" dirty="0"/>
              <a:t>Odpadá nutnost využívat poštu.</a:t>
            </a:r>
          </a:p>
          <a:p>
            <a:pPr algn="just"/>
            <a:endParaRPr lang="cs-CZ" sz="3000" dirty="0"/>
          </a:p>
        </p:txBody>
      </p:sp>
      <p:sp>
        <p:nvSpPr>
          <p:cNvPr id="10" name="TextovéPole 9">
            <a:extLst>
              <a:ext uri="{FF2B5EF4-FFF2-40B4-BE49-F238E27FC236}">
                <a16:creationId xmlns:a16="http://schemas.microsoft.com/office/drawing/2014/main" id="{D68A73AC-338F-B4C4-902E-98E3F98C5CD6}"/>
              </a:ext>
            </a:extLst>
          </p:cNvPr>
          <p:cNvSpPr txBox="1"/>
          <p:nvPr/>
        </p:nvSpPr>
        <p:spPr>
          <a:xfrm>
            <a:off x="2517025" y="-3151568"/>
            <a:ext cx="7553324" cy="1938992"/>
          </a:xfrm>
          <a:prstGeom prst="rect">
            <a:avLst/>
          </a:prstGeom>
          <a:noFill/>
        </p:spPr>
        <p:txBody>
          <a:bodyPr wrap="square">
            <a:spAutoFit/>
          </a:bodyPr>
          <a:lstStyle/>
          <a:p>
            <a:r>
              <a:rPr lang="cs-CZ" sz="3000" dirty="0">
                <a:solidFill>
                  <a:srgbClr val="000000"/>
                </a:solidFill>
              </a:rPr>
              <a:t>S</a:t>
            </a:r>
            <a:r>
              <a:rPr lang="cs-CZ" sz="3000" b="0" i="0" dirty="0">
                <a:solidFill>
                  <a:srgbClr val="000000"/>
                </a:solidFill>
                <a:effectLst/>
              </a:rPr>
              <a:t>ystém je napojen na registr obyvatel, díky kterému uvidíte seznam svých dětí, ze kterých vyberete to, které chcete přihlásit.</a:t>
            </a:r>
          </a:p>
        </p:txBody>
      </p:sp>
      <p:sp>
        <p:nvSpPr>
          <p:cNvPr id="14" name="TextovéPole 13">
            <a:extLst>
              <a:ext uri="{FF2B5EF4-FFF2-40B4-BE49-F238E27FC236}">
                <a16:creationId xmlns:a16="http://schemas.microsoft.com/office/drawing/2014/main" id="{07DC9A7C-0535-3887-1D12-052C8265C240}"/>
              </a:ext>
            </a:extLst>
          </p:cNvPr>
          <p:cNvSpPr txBox="1"/>
          <p:nvPr/>
        </p:nvSpPr>
        <p:spPr>
          <a:xfrm>
            <a:off x="4664343" y="2757486"/>
            <a:ext cx="7553324" cy="2862322"/>
          </a:xfrm>
          <a:prstGeom prst="rect">
            <a:avLst/>
          </a:prstGeom>
          <a:noFill/>
        </p:spPr>
        <p:txBody>
          <a:bodyPr wrap="square">
            <a:spAutoFit/>
          </a:bodyPr>
          <a:lstStyle/>
          <a:p>
            <a:r>
              <a:rPr lang="pl-PL" sz="3000" b="0" i="0" dirty="0">
                <a:solidFill>
                  <a:srgbClr val="000000"/>
                </a:solidFill>
                <a:effectLst/>
              </a:rPr>
              <a:t>Vyberete si ze seznamu max. 3 obory do kterých chcete podat přihlášku.</a:t>
            </a:r>
            <a:r>
              <a:rPr lang="en-US" sz="3000" dirty="0"/>
              <a:t> </a:t>
            </a:r>
            <a:endParaRPr lang="cs-CZ" sz="3000" dirty="0"/>
          </a:p>
          <a:p>
            <a:endParaRPr lang="cs-CZ" sz="3000" dirty="0"/>
          </a:p>
          <a:p>
            <a:r>
              <a:rPr lang="en-US" sz="3000" dirty="0" err="1"/>
              <a:t>Vyberete</a:t>
            </a:r>
            <a:r>
              <a:rPr lang="en-US" sz="3000" dirty="0"/>
              <a:t> je v </a:t>
            </a:r>
            <a:r>
              <a:rPr lang="en-US" sz="3000" dirty="0" err="1"/>
              <a:t>pořadí</a:t>
            </a:r>
            <a:r>
              <a:rPr lang="en-US" sz="3000" dirty="0"/>
              <a:t> </a:t>
            </a:r>
            <a:r>
              <a:rPr lang="en-US" sz="3000" dirty="0" err="1"/>
              <a:t>dle</a:t>
            </a:r>
            <a:r>
              <a:rPr lang="en-US" sz="3000" dirty="0"/>
              <a:t> priority pro </a:t>
            </a:r>
            <a:r>
              <a:rPr lang="en-US" sz="3000" dirty="0" err="1"/>
              <a:t>přijetí</a:t>
            </a:r>
            <a:r>
              <a:rPr lang="en-US" sz="3000" dirty="0"/>
              <a:t>.</a:t>
            </a:r>
            <a:endParaRPr lang="cs-CZ" sz="3000" dirty="0"/>
          </a:p>
          <a:p>
            <a:endParaRPr lang="pl-PL" sz="3000" b="0" i="0" dirty="0">
              <a:solidFill>
                <a:srgbClr val="000000"/>
              </a:solidFill>
              <a:effectLst/>
            </a:endParaRPr>
          </a:p>
        </p:txBody>
      </p:sp>
      <p:sp>
        <p:nvSpPr>
          <p:cNvPr id="24" name="TextovéPole 23">
            <a:extLst>
              <a:ext uri="{FF2B5EF4-FFF2-40B4-BE49-F238E27FC236}">
                <a16:creationId xmlns:a16="http://schemas.microsoft.com/office/drawing/2014/main" id="{F90036BD-322A-6271-33E8-8D6BC5911614}"/>
              </a:ext>
            </a:extLst>
          </p:cNvPr>
          <p:cNvSpPr txBox="1"/>
          <p:nvPr/>
        </p:nvSpPr>
        <p:spPr>
          <a:xfrm>
            <a:off x="4474776" y="5754210"/>
            <a:ext cx="7551174" cy="1477328"/>
          </a:xfrm>
          <a:prstGeom prst="rect">
            <a:avLst/>
          </a:prstGeom>
          <a:noFill/>
        </p:spPr>
        <p:txBody>
          <a:bodyPr wrap="square">
            <a:spAutoFit/>
          </a:bodyPr>
          <a:lstStyle/>
          <a:p>
            <a:r>
              <a:rPr lang="cs-CZ" sz="3000" dirty="0"/>
              <a:t>Uvidíte přehledné informace o každé škole – přehled oborů vzdělání, počet letos přijímaných uchazečů.</a:t>
            </a:r>
          </a:p>
        </p:txBody>
      </p:sp>
      <p:sp>
        <p:nvSpPr>
          <p:cNvPr id="28" name="TextovéPole 27">
            <a:extLst>
              <a:ext uri="{FF2B5EF4-FFF2-40B4-BE49-F238E27FC236}">
                <a16:creationId xmlns:a16="http://schemas.microsoft.com/office/drawing/2014/main" id="{EFCF7947-8F20-2B2A-1E14-9976FEAD699E}"/>
              </a:ext>
            </a:extLst>
          </p:cNvPr>
          <p:cNvSpPr txBox="1"/>
          <p:nvPr/>
        </p:nvSpPr>
        <p:spPr>
          <a:xfrm>
            <a:off x="4180350" y="13884178"/>
            <a:ext cx="7536426" cy="2400657"/>
          </a:xfrm>
          <a:prstGeom prst="rect">
            <a:avLst/>
          </a:prstGeom>
          <a:noFill/>
        </p:spPr>
        <p:txBody>
          <a:bodyPr wrap="square">
            <a:spAutoFit/>
          </a:bodyPr>
          <a:lstStyle/>
          <a:p>
            <a:r>
              <a:rPr lang="cs-CZ" sz="3000" dirty="0"/>
              <a:t>Uvidíte přehledně dokumenty, které Vámi vybraná škola vyžaduje pro příslušný obor vzdělání doložit k přihlášce. Ty pak nahrajete jako fotky nebo skeny.</a:t>
            </a:r>
          </a:p>
        </p:txBody>
      </p:sp>
      <p:sp>
        <p:nvSpPr>
          <p:cNvPr id="32" name="TextovéPole 31">
            <a:extLst>
              <a:ext uri="{FF2B5EF4-FFF2-40B4-BE49-F238E27FC236}">
                <a16:creationId xmlns:a16="http://schemas.microsoft.com/office/drawing/2014/main" id="{558900FC-1323-3F6B-39E3-98888AA74DE7}"/>
              </a:ext>
            </a:extLst>
          </p:cNvPr>
          <p:cNvSpPr txBox="1"/>
          <p:nvPr/>
        </p:nvSpPr>
        <p:spPr>
          <a:xfrm>
            <a:off x="4180350" y="16325396"/>
            <a:ext cx="7860890" cy="1938992"/>
          </a:xfrm>
          <a:prstGeom prst="rect">
            <a:avLst/>
          </a:prstGeom>
          <a:noFill/>
        </p:spPr>
        <p:txBody>
          <a:bodyPr wrap="square">
            <a:spAutoFit/>
          </a:bodyPr>
          <a:lstStyle/>
          <a:p>
            <a:r>
              <a:rPr lang="cs-CZ" sz="3000" dirty="0"/>
              <a:t>Potvrdíte odeslání, přijde Vám e-mail s potvrzením a to je vše. Systém pošle zprávu do e-mailu, že byla doručena nová zpráva</a:t>
            </a:r>
          </a:p>
        </p:txBody>
      </p:sp>
      <p:sp>
        <p:nvSpPr>
          <p:cNvPr id="36" name="TextovéPole 35">
            <a:extLst>
              <a:ext uri="{FF2B5EF4-FFF2-40B4-BE49-F238E27FC236}">
                <a16:creationId xmlns:a16="http://schemas.microsoft.com/office/drawing/2014/main" id="{641F46F8-22CD-A3BB-74CC-C7CCF2B34ED4}"/>
              </a:ext>
            </a:extLst>
          </p:cNvPr>
          <p:cNvSpPr txBox="1"/>
          <p:nvPr/>
        </p:nvSpPr>
        <p:spPr>
          <a:xfrm>
            <a:off x="4201459" y="18207965"/>
            <a:ext cx="7860890" cy="2400657"/>
          </a:xfrm>
          <a:prstGeom prst="rect">
            <a:avLst/>
          </a:prstGeom>
          <a:noFill/>
        </p:spPr>
        <p:txBody>
          <a:bodyPr wrap="square">
            <a:spAutoFit/>
          </a:bodyPr>
          <a:lstStyle/>
          <a:p>
            <a:r>
              <a:rPr lang="cs-CZ" sz="3000" dirty="0"/>
              <a:t>Prostřednictvím systému škola zasílá pozvánku k jednotným přijímacím zkouškám a další informace – nemusíte čekat na doručení poštou – informace se dozvíte ihned</a:t>
            </a:r>
          </a:p>
        </p:txBody>
      </p:sp>
      <p:grpSp>
        <p:nvGrpSpPr>
          <p:cNvPr id="39" name="Skupina 38">
            <a:extLst>
              <a:ext uri="{FF2B5EF4-FFF2-40B4-BE49-F238E27FC236}">
                <a16:creationId xmlns:a16="http://schemas.microsoft.com/office/drawing/2014/main" id="{050DD774-5233-F362-9919-1EE5DEE11C9C}"/>
              </a:ext>
            </a:extLst>
          </p:cNvPr>
          <p:cNvGrpSpPr/>
          <p:nvPr/>
        </p:nvGrpSpPr>
        <p:grpSpPr>
          <a:xfrm rot="16002355">
            <a:off x="-3039645" y="684842"/>
            <a:ext cx="7604991" cy="7706953"/>
            <a:chOff x="-3039645" y="684842"/>
            <a:chExt cx="7604991" cy="7706953"/>
          </a:xfrm>
        </p:grpSpPr>
        <p:grpSp>
          <p:nvGrpSpPr>
            <p:cNvPr id="5" name="Skupina 4">
              <a:extLst>
                <a:ext uri="{FF2B5EF4-FFF2-40B4-BE49-F238E27FC236}">
                  <a16:creationId xmlns:a16="http://schemas.microsoft.com/office/drawing/2014/main" id="{B3FEFE1F-7FB5-F57D-547D-54AF39175B32}"/>
                </a:ext>
              </a:extLst>
            </p:cNvPr>
            <p:cNvGrpSpPr/>
            <p:nvPr/>
          </p:nvGrpSpPr>
          <p:grpSpPr>
            <a:xfrm rot="19293408">
              <a:off x="-2325939" y="1133584"/>
              <a:ext cx="6891285" cy="6279776"/>
              <a:chOff x="-2583356" y="1309585"/>
              <a:chExt cx="6891285" cy="6279776"/>
            </a:xfrm>
          </p:grpSpPr>
          <p:sp>
            <p:nvSpPr>
              <p:cNvPr id="17" name="Ovál 16">
                <a:extLst>
                  <a:ext uri="{FF2B5EF4-FFF2-40B4-BE49-F238E27FC236}">
                    <a16:creationId xmlns:a16="http://schemas.microsoft.com/office/drawing/2014/main" id="{8D0B2A34-3380-1E3E-5139-3832FC8B6942}"/>
                  </a:ext>
                </a:extLst>
              </p:cNvPr>
              <p:cNvSpPr/>
              <p:nvPr/>
            </p:nvSpPr>
            <p:spPr>
              <a:xfrm>
                <a:off x="-2583356" y="1309585"/>
                <a:ext cx="6279776" cy="6279776"/>
              </a:xfrm>
              <a:prstGeom prst="ellipse">
                <a:avLst/>
              </a:prstGeom>
              <a:solidFill>
                <a:srgbClr val="C7C7C7"/>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19" name="Grafický objekt 18" descr="Internet se souvislou výplní">
                <a:extLst>
                  <a:ext uri="{FF2B5EF4-FFF2-40B4-BE49-F238E27FC236}">
                    <a16:creationId xmlns:a16="http://schemas.microsoft.com/office/drawing/2014/main" id="{9D1DBF54-891F-ABB3-ABB9-7C92AF507F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25340" y="3092681"/>
                <a:ext cx="1882589" cy="1882589"/>
              </a:xfrm>
              <a:prstGeom prst="rect">
                <a:avLst/>
              </a:prstGeom>
            </p:spPr>
          </p:pic>
          <p:pic>
            <p:nvPicPr>
              <p:cNvPr id="23" name="Grafický objekt 22" descr="Dokument se souvislou výplní">
                <a:extLst>
                  <a:ext uri="{FF2B5EF4-FFF2-40B4-BE49-F238E27FC236}">
                    <a16:creationId xmlns:a16="http://schemas.microsoft.com/office/drawing/2014/main" id="{889C4C06-0EF6-6FD0-9617-BA5D8C3C09A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247187">
                <a:off x="2306141" y="5466468"/>
                <a:ext cx="1443350" cy="1443350"/>
              </a:xfrm>
              <a:prstGeom prst="rect">
                <a:avLst/>
              </a:prstGeom>
            </p:spPr>
          </p:pic>
        </p:grpSp>
        <p:pic>
          <p:nvPicPr>
            <p:cNvPr id="12" name="Grafický objekt 11" descr="Síťový diagram se souvislou výplní">
              <a:extLst>
                <a:ext uri="{FF2B5EF4-FFF2-40B4-BE49-F238E27FC236}">
                  <a16:creationId xmlns:a16="http://schemas.microsoft.com/office/drawing/2014/main" id="{6EB25AD4-C499-C64F-D402-DEB83BE18A9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3497506">
              <a:off x="2167745" y="5794682"/>
              <a:ext cx="1574484" cy="1574484"/>
            </a:xfrm>
            <a:prstGeom prst="rect">
              <a:avLst/>
            </a:prstGeom>
          </p:spPr>
        </p:pic>
        <p:pic>
          <p:nvPicPr>
            <p:cNvPr id="18" name="Grafický objekt 17" descr="Odznak 3 se souvislou výplní">
              <a:extLst>
                <a:ext uri="{FF2B5EF4-FFF2-40B4-BE49-F238E27FC236}">
                  <a16:creationId xmlns:a16="http://schemas.microsoft.com/office/drawing/2014/main" id="{93B7626F-10F6-77E6-BFBF-AC86343E28E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5913293">
              <a:off x="233825" y="6877079"/>
              <a:ext cx="1514716" cy="1514716"/>
            </a:xfrm>
            <a:prstGeom prst="rect">
              <a:avLst/>
            </a:prstGeom>
          </p:spPr>
        </p:pic>
        <p:pic>
          <p:nvPicPr>
            <p:cNvPr id="26" name="Grafický objekt 25" descr="Informace se souvislou výplní">
              <a:extLst>
                <a:ext uri="{FF2B5EF4-FFF2-40B4-BE49-F238E27FC236}">
                  <a16:creationId xmlns:a16="http://schemas.microsoft.com/office/drawing/2014/main" id="{E5249360-B37B-A6D9-E083-49B227D06BC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8092219">
              <a:off x="-1992989" y="5927907"/>
              <a:ext cx="1570924" cy="1570924"/>
            </a:xfrm>
            <a:prstGeom prst="rect">
              <a:avLst/>
            </a:prstGeom>
          </p:spPr>
        </p:pic>
        <p:pic>
          <p:nvPicPr>
            <p:cNvPr id="30" name="Grafický objekt 29" descr="Prohledávání složky se souvislou výplní">
              <a:extLst>
                <a:ext uri="{FF2B5EF4-FFF2-40B4-BE49-F238E27FC236}">
                  <a16:creationId xmlns:a16="http://schemas.microsoft.com/office/drawing/2014/main" id="{585EDAB7-EFFA-9770-9A32-6EEC31DEF99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0800000">
              <a:off x="-3039645" y="3591956"/>
              <a:ext cx="1795707" cy="1795707"/>
            </a:xfrm>
            <a:prstGeom prst="rect">
              <a:avLst/>
            </a:prstGeom>
          </p:spPr>
        </p:pic>
        <p:pic>
          <p:nvPicPr>
            <p:cNvPr id="34" name="Grafický objekt 33" descr="E-mail se souvislou výplní">
              <a:extLst>
                <a:ext uri="{FF2B5EF4-FFF2-40B4-BE49-F238E27FC236}">
                  <a16:creationId xmlns:a16="http://schemas.microsoft.com/office/drawing/2014/main" id="{64FBF59B-10EE-F635-D953-2F1564371AA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3815383">
              <a:off x="-2028417" y="1559010"/>
              <a:ext cx="1550596" cy="1550596"/>
            </a:xfrm>
            <a:prstGeom prst="rect">
              <a:avLst/>
            </a:prstGeom>
          </p:spPr>
        </p:pic>
        <p:pic>
          <p:nvPicPr>
            <p:cNvPr id="38" name="Grafický objekt 37" descr="Obálka se souvislou výplní">
              <a:extLst>
                <a:ext uri="{FF2B5EF4-FFF2-40B4-BE49-F238E27FC236}">
                  <a16:creationId xmlns:a16="http://schemas.microsoft.com/office/drawing/2014/main" id="{CE3C0135-E13A-1710-6CF6-EB31BE837C3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16135960">
              <a:off x="-96718" y="684842"/>
              <a:ext cx="1723187" cy="1723187"/>
            </a:xfrm>
            <a:prstGeom prst="rect">
              <a:avLst/>
            </a:prstGeom>
          </p:spPr>
        </p:pic>
      </p:grpSp>
    </p:spTree>
    <p:extLst>
      <p:ext uri="{BB962C8B-B14F-4D97-AF65-F5344CB8AC3E}">
        <p14:creationId xmlns:p14="http://schemas.microsoft.com/office/powerpoint/2010/main" val="3628999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55505F-543F-AEF3-21C5-E2F787DE5D4F}"/>
              </a:ext>
            </a:extLst>
          </p:cNvPr>
          <p:cNvSpPr>
            <a:spLocks noGrp="1"/>
          </p:cNvSpPr>
          <p:nvPr>
            <p:ph type="title"/>
          </p:nvPr>
        </p:nvSpPr>
        <p:spPr/>
        <p:txBody>
          <a:bodyPr/>
          <a:lstStyle/>
          <a:p>
            <a:r>
              <a:rPr lang="cs-CZ" dirty="0"/>
              <a:t>Jak podat přihlášku?</a:t>
            </a:r>
          </a:p>
        </p:txBody>
      </p:sp>
      <p:sp>
        <p:nvSpPr>
          <p:cNvPr id="4" name="Zástupný symbol pro číslo snímku 3">
            <a:extLst>
              <a:ext uri="{FF2B5EF4-FFF2-40B4-BE49-F238E27FC236}">
                <a16:creationId xmlns:a16="http://schemas.microsoft.com/office/drawing/2014/main" id="{8B1BFA9B-3C55-5F6C-B793-9F8902618494}"/>
              </a:ext>
            </a:extLst>
          </p:cNvPr>
          <p:cNvSpPr>
            <a:spLocks noGrp="1"/>
          </p:cNvSpPr>
          <p:nvPr>
            <p:ph type="sldNum" sz="quarter" idx="12"/>
          </p:nvPr>
        </p:nvSpPr>
        <p:spPr/>
        <p:txBody>
          <a:bodyPr/>
          <a:lstStyle/>
          <a:p>
            <a:fld id="{FBB2B0D3-5362-4370-A1AB-3649A94679DA}" type="slidenum">
              <a:rPr lang="sk-SK" smtClean="0"/>
              <a:pPr/>
              <a:t>8</a:t>
            </a:fld>
            <a:endParaRPr lang="sk-SK" dirty="0"/>
          </a:p>
        </p:txBody>
      </p:sp>
      <p:sp>
        <p:nvSpPr>
          <p:cNvPr id="8" name="TextovéPole 7">
            <a:extLst>
              <a:ext uri="{FF2B5EF4-FFF2-40B4-BE49-F238E27FC236}">
                <a16:creationId xmlns:a16="http://schemas.microsoft.com/office/drawing/2014/main" id="{09DB67BA-AEE5-343B-80D7-F79160880600}"/>
              </a:ext>
            </a:extLst>
          </p:cNvPr>
          <p:cNvSpPr txBox="1"/>
          <p:nvPr/>
        </p:nvSpPr>
        <p:spPr>
          <a:xfrm>
            <a:off x="248391" y="-3033350"/>
            <a:ext cx="7140000" cy="830997"/>
          </a:xfrm>
          <a:prstGeom prst="rect">
            <a:avLst/>
          </a:prstGeom>
          <a:noFill/>
        </p:spPr>
        <p:txBody>
          <a:bodyPr wrap="square" rtlCol="0">
            <a:spAutoFit/>
          </a:bodyPr>
          <a:lstStyle/>
          <a:p>
            <a:r>
              <a:rPr lang="cs-CZ" sz="3000" dirty="0">
                <a:hlinkClick r:id="rId2"/>
              </a:rPr>
              <a:t>https://www.prihlaskynastredni.cz/</a:t>
            </a:r>
            <a:r>
              <a:rPr lang="cs-CZ" sz="3000" dirty="0"/>
              <a:t> </a:t>
            </a:r>
          </a:p>
          <a:p>
            <a:endParaRPr lang="cs-CZ" dirty="0"/>
          </a:p>
        </p:txBody>
      </p:sp>
      <p:sp>
        <p:nvSpPr>
          <p:cNvPr id="16" name="TextovéPole 15">
            <a:extLst>
              <a:ext uri="{FF2B5EF4-FFF2-40B4-BE49-F238E27FC236}">
                <a16:creationId xmlns:a16="http://schemas.microsoft.com/office/drawing/2014/main" id="{C74516A4-5E0E-4EB4-522D-5135F11E33E6}"/>
              </a:ext>
            </a:extLst>
          </p:cNvPr>
          <p:cNvSpPr txBox="1"/>
          <p:nvPr/>
        </p:nvSpPr>
        <p:spPr>
          <a:xfrm>
            <a:off x="619110" y="-5973509"/>
            <a:ext cx="7406894" cy="4708981"/>
          </a:xfrm>
          <a:prstGeom prst="rect">
            <a:avLst/>
          </a:prstGeom>
          <a:noFill/>
        </p:spPr>
        <p:txBody>
          <a:bodyPr wrap="square">
            <a:spAutoFit/>
          </a:bodyPr>
          <a:lstStyle/>
          <a:p>
            <a:r>
              <a:rPr lang="cs-CZ" sz="3000" b="1" dirty="0"/>
              <a:t>Elektronická přihláška </a:t>
            </a:r>
            <a:r>
              <a:rPr lang="cs-CZ" sz="3000" dirty="0"/>
              <a:t>– je nejsnadnější a nejrychlejší způsob přenosu informací, výrazné ulehčení komunikace se zákonnými zástupci nezletilých uchazečů a se zletilými uchazeči. </a:t>
            </a:r>
          </a:p>
          <a:p>
            <a:pPr marL="457200" indent="-457200">
              <a:buFont typeface="Arial" panose="020B0604020202020204" pitchFamily="34" charset="0"/>
              <a:buChar char="•"/>
            </a:pPr>
            <a:r>
              <a:rPr lang="cs-CZ" sz="3000" dirty="0"/>
              <a:t>Využívá se pro celé přijímací řízení v 1. i 2. kole.</a:t>
            </a:r>
          </a:p>
          <a:p>
            <a:pPr marL="914400" lvl="1" indent="-457200">
              <a:buFont typeface="Arial" panose="020B0604020202020204" pitchFamily="34" charset="0"/>
              <a:buChar char="•"/>
            </a:pPr>
            <a:r>
              <a:rPr lang="cs-CZ" sz="3000" dirty="0"/>
              <a:t>Odpadá nutnost využívat poštu.</a:t>
            </a:r>
          </a:p>
          <a:p>
            <a:pPr algn="just"/>
            <a:endParaRPr lang="cs-CZ" sz="3000" dirty="0"/>
          </a:p>
        </p:txBody>
      </p:sp>
      <p:sp>
        <p:nvSpPr>
          <p:cNvPr id="10" name="TextovéPole 9">
            <a:extLst>
              <a:ext uri="{FF2B5EF4-FFF2-40B4-BE49-F238E27FC236}">
                <a16:creationId xmlns:a16="http://schemas.microsoft.com/office/drawing/2014/main" id="{D68A73AC-338F-B4C4-902E-98E3F98C5CD6}"/>
              </a:ext>
            </a:extLst>
          </p:cNvPr>
          <p:cNvSpPr txBox="1"/>
          <p:nvPr/>
        </p:nvSpPr>
        <p:spPr>
          <a:xfrm>
            <a:off x="2517025" y="-3151568"/>
            <a:ext cx="7553324" cy="1938992"/>
          </a:xfrm>
          <a:prstGeom prst="rect">
            <a:avLst/>
          </a:prstGeom>
          <a:noFill/>
        </p:spPr>
        <p:txBody>
          <a:bodyPr wrap="square">
            <a:spAutoFit/>
          </a:bodyPr>
          <a:lstStyle/>
          <a:p>
            <a:r>
              <a:rPr lang="cs-CZ" sz="3000" dirty="0">
                <a:solidFill>
                  <a:srgbClr val="000000"/>
                </a:solidFill>
              </a:rPr>
              <a:t>S</a:t>
            </a:r>
            <a:r>
              <a:rPr lang="cs-CZ" sz="3000" b="0" i="0" dirty="0">
                <a:solidFill>
                  <a:srgbClr val="000000"/>
                </a:solidFill>
                <a:effectLst/>
              </a:rPr>
              <a:t>ystém je napojen na registr obyvatel, díky kterému uvidíte seznam svých dětí, ze kterých vyberete to, které chcete přihlásit.</a:t>
            </a:r>
          </a:p>
        </p:txBody>
      </p:sp>
      <p:sp>
        <p:nvSpPr>
          <p:cNvPr id="14" name="TextovéPole 13">
            <a:extLst>
              <a:ext uri="{FF2B5EF4-FFF2-40B4-BE49-F238E27FC236}">
                <a16:creationId xmlns:a16="http://schemas.microsoft.com/office/drawing/2014/main" id="{07DC9A7C-0535-3887-1D12-052C8265C240}"/>
              </a:ext>
            </a:extLst>
          </p:cNvPr>
          <p:cNvSpPr txBox="1"/>
          <p:nvPr/>
        </p:nvSpPr>
        <p:spPr>
          <a:xfrm>
            <a:off x="1829288" y="-4385894"/>
            <a:ext cx="7553324" cy="2862322"/>
          </a:xfrm>
          <a:prstGeom prst="rect">
            <a:avLst/>
          </a:prstGeom>
          <a:noFill/>
        </p:spPr>
        <p:txBody>
          <a:bodyPr wrap="square">
            <a:spAutoFit/>
          </a:bodyPr>
          <a:lstStyle/>
          <a:p>
            <a:r>
              <a:rPr lang="pl-PL" sz="3000" b="0" i="0" dirty="0">
                <a:solidFill>
                  <a:srgbClr val="000000"/>
                </a:solidFill>
                <a:effectLst/>
              </a:rPr>
              <a:t>Vyberete si ze seznamu max. 3 obory do kterých chcete podat přihlášku.</a:t>
            </a:r>
            <a:r>
              <a:rPr lang="en-US" sz="3000" dirty="0"/>
              <a:t> </a:t>
            </a:r>
            <a:endParaRPr lang="cs-CZ" sz="3000" dirty="0"/>
          </a:p>
          <a:p>
            <a:endParaRPr lang="cs-CZ" sz="3000" dirty="0"/>
          </a:p>
          <a:p>
            <a:r>
              <a:rPr lang="en-US" sz="3000" dirty="0" err="1"/>
              <a:t>Vyberete</a:t>
            </a:r>
            <a:r>
              <a:rPr lang="en-US" sz="3000" dirty="0"/>
              <a:t> je v </a:t>
            </a:r>
            <a:r>
              <a:rPr lang="en-US" sz="3000" dirty="0" err="1"/>
              <a:t>pořadí</a:t>
            </a:r>
            <a:r>
              <a:rPr lang="en-US" sz="3000" dirty="0"/>
              <a:t> </a:t>
            </a:r>
            <a:r>
              <a:rPr lang="en-US" sz="3000" dirty="0" err="1"/>
              <a:t>dle</a:t>
            </a:r>
            <a:r>
              <a:rPr lang="en-US" sz="3000" dirty="0"/>
              <a:t> priority pro </a:t>
            </a:r>
            <a:r>
              <a:rPr lang="en-US" sz="3000" dirty="0" err="1"/>
              <a:t>přijetí</a:t>
            </a:r>
            <a:r>
              <a:rPr lang="en-US" sz="3000" dirty="0"/>
              <a:t>.</a:t>
            </a:r>
            <a:endParaRPr lang="cs-CZ" sz="3000" dirty="0"/>
          </a:p>
          <a:p>
            <a:endParaRPr lang="pl-PL" sz="3000" b="0" i="0" dirty="0">
              <a:solidFill>
                <a:srgbClr val="000000"/>
              </a:solidFill>
              <a:effectLst/>
            </a:endParaRPr>
          </a:p>
        </p:txBody>
      </p:sp>
      <p:sp>
        <p:nvSpPr>
          <p:cNvPr id="24" name="TextovéPole 23">
            <a:extLst>
              <a:ext uri="{FF2B5EF4-FFF2-40B4-BE49-F238E27FC236}">
                <a16:creationId xmlns:a16="http://schemas.microsoft.com/office/drawing/2014/main" id="{F90036BD-322A-6271-33E8-8D6BC5911614}"/>
              </a:ext>
            </a:extLst>
          </p:cNvPr>
          <p:cNvSpPr txBox="1"/>
          <p:nvPr/>
        </p:nvSpPr>
        <p:spPr>
          <a:xfrm>
            <a:off x="4541154" y="3004430"/>
            <a:ext cx="7551174" cy="1477328"/>
          </a:xfrm>
          <a:prstGeom prst="rect">
            <a:avLst/>
          </a:prstGeom>
          <a:noFill/>
        </p:spPr>
        <p:txBody>
          <a:bodyPr wrap="square">
            <a:spAutoFit/>
          </a:bodyPr>
          <a:lstStyle/>
          <a:p>
            <a:r>
              <a:rPr lang="cs-CZ" sz="3000" dirty="0"/>
              <a:t>Uvidíte přehledné informace o každé škole – přehled oborů vzdělání, počet letos přijímaných uchazečů.</a:t>
            </a:r>
          </a:p>
        </p:txBody>
      </p:sp>
      <p:sp>
        <p:nvSpPr>
          <p:cNvPr id="28" name="TextovéPole 27">
            <a:extLst>
              <a:ext uri="{FF2B5EF4-FFF2-40B4-BE49-F238E27FC236}">
                <a16:creationId xmlns:a16="http://schemas.microsoft.com/office/drawing/2014/main" id="{EFCF7947-8F20-2B2A-1E14-9976FEAD699E}"/>
              </a:ext>
            </a:extLst>
          </p:cNvPr>
          <p:cNvSpPr txBox="1"/>
          <p:nvPr/>
        </p:nvSpPr>
        <p:spPr>
          <a:xfrm>
            <a:off x="4433169" y="5510534"/>
            <a:ext cx="7536426" cy="2400657"/>
          </a:xfrm>
          <a:prstGeom prst="rect">
            <a:avLst/>
          </a:prstGeom>
          <a:noFill/>
        </p:spPr>
        <p:txBody>
          <a:bodyPr wrap="square">
            <a:spAutoFit/>
          </a:bodyPr>
          <a:lstStyle/>
          <a:p>
            <a:r>
              <a:rPr lang="cs-CZ" sz="3000" dirty="0"/>
              <a:t>Uvidíte přehledně dokumenty, které Vámi vybraná škola vyžaduje pro příslušný obor vzdělání doložit k přihlášce. Ty pak nahrajete jako fotky nebo skeny.</a:t>
            </a:r>
          </a:p>
        </p:txBody>
      </p:sp>
      <p:sp>
        <p:nvSpPr>
          <p:cNvPr id="36" name="TextovéPole 35">
            <a:extLst>
              <a:ext uri="{FF2B5EF4-FFF2-40B4-BE49-F238E27FC236}">
                <a16:creationId xmlns:a16="http://schemas.microsoft.com/office/drawing/2014/main" id="{641F46F8-22CD-A3BB-74CC-C7CCF2B34ED4}"/>
              </a:ext>
            </a:extLst>
          </p:cNvPr>
          <p:cNvSpPr txBox="1"/>
          <p:nvPr/>
        </p:nvSpPr>
        <p:spPr>
          <a:xfrm>
            <a:off x="4201459" y="18207965"/>
            <a:ext cx="7860890" cy="2400657"/>
          </a:xfrm>
          <a:prstGeom prst="rect">
            <a:avLst/>
          </a:prstGeom>
          <a:noFill/>
        </p:spPr>
        <p:txBody>
          <a:bodyPr wrap="square">
            <a:spAutoFit/>
          </a:bodyPr>
          <a:lstStyle/>
          <a:p>
            <a:r>
              <a:rPr lang="cs-CZ" sz="3000" dirty="0"/>
              <a:t>Prostřednictvím systému škola zasílá pozvánku k jednotným přijímacím zkouškám a další informace – nemusíte čekat na doručení poštou – informace se dozvíte ihned</a:t>
            </a:r>
          </a:p>
        </p:txBody>
      </p:sp>
      <p:grpSp>
        <p:nvGrpSpPr>
          <p:cNvPr id="39" name="Skupina 38">
            <a:extLst>
              <a:ext uri="{FF2B5EF4-FFF2-40B4-BE49-F238E27FC236}">
                <a16:creationId xmlns:a16="http://schemas.microsoft.com/office/drawing/2014/main" id="{050DD774-5233-F362-9919-1EE5DEE11C9C}"/>
              </a:ext>
            </a:extLst>
          </p:cNvPr>
          <p:cNvGrpSpPr/>
          <p:nvPr/>
        </p:nvGrpSpPr>
        <p:grpSpPr>
          <a:xfrm rot="13362509">
            <a:off x="-3039645" y="684842"/>
            <a:ext cx="7604991" cy="7706953"/>
            <a:chOff x="-3039645" y="684842"/>
            <a:chExt cx="7604991" cy="7706953"/>
          </a:xfrm>
        </p:grpSpPr>
        <p:grpSp>
          <p:nvGrpSpPr>
            <p:cNvPr id="5" name="Skupina 4">
              <a:extLst>
                <a:ext uri="{FF2B5EF4-FFF2-40B4-BE49-F238E27FC236}">
                  <a16:creationId xmlns:a16="http://schemas.microsoft.com/office/drawing/2014/main" id="{B3FEFE1F-7FB5-F57D-547D-54AF39175B32}"/>
                </a:ext>
              </a:extLst>
            </p:cNvPr>
            <p:cNvGrpSpPr/>
            <p:nvPr/>
          </p:nvGrpSpPr>
          <p:grpSpPr>
            <a:xfrm rot="19293408">
              <a:off x="-2325939" y="1133584"/>
              <a:ext cx="6891285" cy="6279776"/>
              <a:chOff x="-2583356" y="1309585"/>
              <a:chExt cx="6891285" cy="6279776"/>
            </a:xfrm>
          </p:grpSpPr>
          <p:sp>
            <p:nvSpPr>
              <p:cNvPr id="17" name="Ovál 16">
                <a:extLst>
                  <a:ext uri="{FF2B5EF4-FFF2-40B4-BE49-F238E27FC236}">
                    <a16:creationId xmlns:a16="http://schemas.microsoft.com/office/drawing/2014/main" id="{8D0B2A34-3380-1E3E-5139-3832FC8B6942}"/>
                  </a:ext>
                </a:extLst>
              </p:cNvPr>
              <p:cNvSpPr/>
              <p:nvPr/>
            </p:nvSpPr>
            <p:spPr>
              <a:xfrm>
                <a:off x="-2583356" y="1309585"/>
                <a:ext cx="6279776" cy="6279776"/>
              </a:xfrm>
              <a:prstGeom prst="ellipse">
                <a:avLst/>
              </a:prstGeom>
              <a:solidFill>
                <a:srgbClr val="C7C7C7"/>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19" name="Grafický objekt 18" descr="Internet se souvislou výplní">
                <a:extLst>
                  <a:ext uri="{FF2B5EF4-FFF2-40B4-BE49-F238E27FC236}">
                    <a16:creationId xmlns:a16="http://schemas.microsoft.com/office/drawing/2014/main" id="{9D1DBF54-891F-ABB3-ABB9-7C92AF507F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25340" y="3092681"/>
                <a:ext cx="1882589" cy="1882589"/>
              </a:xfrm>
              <a:prstGeom prst="rect">
                <a:avLst/>
              </a:prstGeom>
            </p:spPr>
          </p:pic>
          <p:pic>
            <p:nvPicPr>
              <p:cNvPr id="23" name="Grafický objekt 22" descr="Dokument se souvislou výplní">
                <a:extLst>
                  <a:ext uri="{FF2B5EF4-FFF2-40B4-BE49-F238E27FC236}">
                    <a16:creationId xmlns:a16="http://schemas.microsoft.com/office/drawing/2014/main" id="{889C4C06-0EF6-6FD0-9617-BA5D8C3C09A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247187">
                <a:off x="2306141" y="5466468"/>
                <a:ext cx="1443350" cy="1443350"/>
              </a:xfrm>
              <a:prstGeom prst="rect">
                <a:avLst/>
              </a:prstGeom>
            </p:spPr>
          </p:pic>
        </p:grpSp>
        <p:pic>
          <p:nvPicPr>
            <p:cNvPr id="12" name="Grafický objekt 11" descr="Síťový diagram se souvislou výplní">
              <a:extLst>
                <a:ext uri="{FF2B5EF4-FFF2-40B4-BE49-F238E27FC236}">
                  <a16:creationId xmlns:a16="http://schemas.microsoft.com/office/drawing/2014/main" id="{6EB25AD4-C499-C64F-D402-DEB83BE18A9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3497506">
              <a:off x="2167745" y="5794682"/>
              <a:ext cx="1574484" cy="1574484"/>
            </a:xfrm>
            <a:prstGeom prst="rect">
              <a:avLst/>
            </a:prstGeom>
          </p:spPr>
        </p:pic>
        <p:pic>
          <p:nvPicPr>
            <p:cNvPr id="18" name="Grafický objekt 17" descr="Odznak 3 se souvislou výplní">
              <a:extLst>
                <a:ext uri="{FF2B5EF4-FFF2-40B4-BE49-F238E27FC236}">
                  <a16:creationId xmlns:a16="http://schemas.microsoft.com/office/drawing/2014/main" id="{93B7626F-10F6-77E6-BFBF-AC86343E28E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5913293">
              <a:off x="233825" y="6877079"/>
              <a:ext cx="1514716" cy="1514716"/>
            </a:xfrm>
            <a:prstGeom prst="rect">
              <a:avLst/>
            </a:prstGeom>
          </p:spPr>
        </p:pic>
        <p:pic>
          <p:nvPicPr>
            <p:cNvPr id="26" name="Grafický objekt 25" descr="Informace se souvislou výplní">
              <a:extLst>
                <a:ext uri="{FF2B5EF4-FFF2-40B4-BE49-F238E27FC236}">
                  <a16:creationId xmlns:a16="http://schemas.microsoft.com/office/drawing/2014/main" id="{E5249360-B37B-A6D9-E083-49B227D06BC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8092219">
              <a:off x="-1992989" y="5927907"/>
              <a:ext cx="1570924" cy="1570924"/>
            </a:xfrm>
            <a:prstGeom prst="rect">
              <a:avLst/>
            </a:prstGeom>
          </p:spPr>
        </p:pic>
        <p:pic>
          <p:nvPicPr>
            <p:cNvPr id="30" name="Grafický objekt 29" descr="Prohledávání složky se souvislou výplní">
              <a:extLst>
                <a:ext uri="{FF2B5EF4-FFF2-40B4-BE49-F238E27FC236}">
                  <a16:creationId xmlns:a16="http://schemas.microsoft.com/office/drawing/2014/main" id="{585EDAB7-EFFA-9770-9A32-6EEC31DEF99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0800000">
              <a:off x="-3039645" y="3591956"/>
              <a:ext cx="1795707" cy="1795707"/>
            </a:xfrm>
            <a:prstGeom prst="rect">
              <a:avLst/>
            </a:prstGeom>
          </p:spPr>
        </p:pic>
        <p:pic>
          <p:nvPicPr>
            <p:cNvPr id="34" name="Grafický objekt 33" descr="E-mail se souvislou výplní">
              <a:extLst>
                <a:ext uri="{FF2B5EF4-FFF2-40B4-BE49-F238E27FC236}">
                  <a16:creationId xmlns:a16="http://schemas.microsoft.com/office/drawing/2014/main" id="{64FBF59B-10EE-F635-D953-2F1564371AA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3815383">
              <a:off x="-2028417" y="1559010"/>
              <a:ext cx="1550596" cy="1550596"/>
            </a:xfrm>
            <a:prstGeom prst="rect">
              <a:avLst/>
            </a:prstGeom>
          </p:spPr>
        </p:pic>
        <p:pic>
          <p:nvPicPr>
            <p:cNvPr id="38" name="Grafický objekt 37" descr="Obálka se souvislou výplní">
              <a:extLst>
                <a:ext uri="{FF2B5EF4-FFF2-40B4-BE49-F238E27FC236}">
                  <a16:creationId xmlns:a16="http://schemas.microsoft.com/office/drawing/2014/main" id="{CE3C0135-E13A-1710-6CF6-EB31BE837C3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16135960">
              <a:off x="-96718" y="684842"/>
              <a:ext cx="1723187" cy="1723187"/>
            </a:xfrm>
            <a:prstGeom prst="rect">
              <a:avLst/>
            </a:prstGeom>
          </p:spPr>
        </p:pic>
      </p:grpSp>
      <p:sp>
        <p:nvSpPr>
          <p:cNvPr id="3" name="TextovéPole 2">
            <a:extLst>
              <a:ext uri="{FF2B5EF4-FFF2-40B4-BE49-F238E27FC236}">
                <a16:creationId xmlns:a16="http://schemas.microsoft.com/office/drawing/2014/main" id="{389A09FE-3F1F-DE54-DA26-37EA2D2BCFEF}"/>
              </a:ext>
            </a:extLst>
          </p:cNvPr>
          <p:cNvSpPr txBox="1"/>
          <p:nvPr/>
        </p:nvSpPr>
        <p:spPr>
          <a:xfrm>
            <a:off x="4433169" y="10069020"/>
            <a:ext cx="7860890" cy="1938992"/>
          </a:xfrm>
          <a:prstGeom prst="rect">
            <a:avLst/>
          </a:prstGeom>
          <a:noFill/>
        </p:spPr>
        <p:txBody>
          <a:bodyPr wrap="square">
            <a:spAutoFit/>
          </a:bodyPr>
          <a:lstStyle/>
          <a:p>
            <a:r>
              <a:rPr lang="cs-CZ" sz="3000" dirty="0"/>
              <a:t>Potvrdíte odeslání, přijde Vám e-mail s potvrzením a to je vše. Systém pošle zprávu do e-mailu, že byla doručena nová zpráva.</a:t>
            </a:r>
          </a:p>
        </p:txBody>
      </p:sp>
    </p:spTree>
    <p:extLst>
      <p:ext uri="{BB962C8B-B14F-4D97-AF65-F5344CB8AC3E}">
        <p14:creationId xmlns:p14="http://schemas.microsoft.com/office/powerpoint/2010/main" val="33061108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55505F-543F-AEF3-21C5-E2F787DE5D4F}"/>
              </a:ext>
            </a:extLst>
          </p:cNvPr>
          <p:cNvSpPr>
            <a:spLocks noGrp="1"/>
          </p:cNvSpPr>
          <p:nvPr>
            <p:ph type="title"/>
          </p:nvPr>
        </p:nvSpPr>
        <p:spPr/>
        <p:txBody>
          <a:bodyPr/>
          <a:lstStyle/>
          <a:p>
            <a:r>
              <a:rPr lang="cs-CZ" dirty="0"/>
              <a:t>Jak podat přihlášku?</a:t>
            </a:r>
          </a:p>
        </p:txBody>
      </p:sp>
      <p:sp>
        <p:nvSpPr>
          <p:cNvPr id="4" name="Zástupný symbol pro číslo snímku 3">
            <a:extLst>
              <a:ext uri="{FF2B5EF4-FFF2-40B4-BE49-F238E27FC236}">
                <a16:creationId xmlns:a16="http://schemas.microsoft.com/office/drawing/2014/main" id="{8B1BFA9B-3C55-5F6C-B793-9F8902618494}"/>
              </a:ext>
            </a:extLst>
          </p:cNvPr>
          <p:cNvSpPr>
            <a:spLocks noGrp="1"/>
          </p:cNvSpPr>
          <p:nvPr>
            <p:ph type="sldNum" sz="quarter" idx="12"/>
          </p:nvPr>
        </p:nvSpPr>
        <p:spPr/>
        <p:txBody>
          <a:bodyPr/>
          <a:lstStyle/>
          <a:p>
            <a:fld id="{FBB2B0D3-5362-4370-A1AB-3649A94679DA}" type="slidenum">
              <a:rPr lang="sk-SK" smtClean="0"/>
              <a:pPr/>
              <a:t>9</a:t>
            </a:fld>
            <a:endParaRPr lang="sk-SK" dirty="0"/>
          </a:p>
        </p:txBody>
      </p:sp>
      <p:sp>
        <p:nvSpPr>
          <p:cNvPr id="8" name="TextovéPole 7">
            <a:extLst>
              <a:ext uri="{FF2B5EF4-FFF2-40B4-BE49-F238E27FC236}">
                <a16:creationId xmlns:a16="http://schemas.microsoft.com/office/drawing/2014/main" id="{09DB67BA-AEE5-343B-80D7-F79160880600}"/>
              </a:ext>
            </a:extLst>
          </p:cNvPr>
          <p:cNvSpPr txBox="1"/>
          <p:nvPr/>
        </p:nvSpPr>
        <p:spPr>
          <a:xfrm>
            <a:off x="248391" y="-3033350"/>
            <a:ext cx="7140000" cy="830997"/>
          </a:xfrm>
          <a:prstGeom prst="rect">
            <a:avLst/>
          </a:prstGeom>
          <a:noFill/>
        </p:spPr>
        <p:txBody>
          <a:bodyPr wrap="square" rtlCol="0">
            <a:spAutoFit/>
          </a:bodyPr>
          <a:lstStyle/>
          <a:p>
            <a:r>
              <a:rPr lang="cs-CZ" sz="3000" dirty="0">
                <a:hlinkClick r:id="rId2"/>
              </a:rPr>
              <a:t>https://www.prihlaskynastredni.cz/</a:t>
            </a:r>
            <a:r>
              <a:rPr lang="cs-CZ" sz="3000" dirty="0"/>
              <a:t> </a:t>
            </a:r>
          </a:p>
          <a:p>
            <a:endParaRPr lang="cs-CZ" dirty="0"/>
          </a:p>
        </p:txBody>
      </p:sp>
      <p:sp>
        <p:nvSpPr>
          <p:cNvPr id="16" name="TextovéPole 15">
            <a:extLst>
              <a:ext uri="{FF2B5EF4-FFF2-40B4-BE49-F238E27FC236}">
                <a16:creationId xmlns:a16="http://schemas.microsoft.com/office/drawing/2014/main" id="{C74516A4-5E0E-4EB4-522D-5135F11E33E6}"/>
              </a:ext>
            </a:extLst>
          </p:cNvPr>
          <p:cNvSpPr txBox="1"/>
          <p:nvPr/>
        </p:nvSpPr>
        <p:spPr>
          <a:xfrm>
            <a:off x="619110" y="-5973509"/>
            <a:ext cx="7406894" cy="4708981"/>
          </a:xfrm>
          <a:prstGeom prst="rect">
            <a:avLst/>
          </a:prstGeom>
          <a:noFill/>
        </p:spPr>
        <p:txBody>
          <a:bodyPr wrap="square">
            <a:spAutoFit/>
          </a:bodyPr>
          <a:lstStyle/>
          <a:p>
            <a:r>
              <a:rPr lang="cs-CZ" sz="3000" b="1" dirty="0"/>
              <a:t>Elektronická přihláška </a:t>
            </a:r>
            <a:r>
              <a:rPr lang="cs-CZ" sz="3000" dirty="0"/>
              <a:t>– je nejsnadnější a nejrychlejší způsob přenosu informací, výrazné ulehčení komunikace se zákonnými zástupci nezletilých uchazečů a se zletilými uchazeči. </a:t>
            </a:r>
          </a:p>
          <a:p>
            <a:pPr marL="457200" indent="-457200">
              <a:buFont typeface="Arial" panose="020B0604020202020204" pitchFamily="34" charset="0"/>
              <a:buChar char="•"/>
            </a:pPr>
            <a:r>
              <a:rPr lang="cs-CZ" sz="3000" dirty="0"/>
              <a:t>Využívá se pro celé přijímací řízení v 1. i 2. kole.</a:t>
            </a:r>
          </a:p>
          <a:p>
            <a:pPr marL="914400" lvl="1" indent="-457200">
              <a:buFont typeface="Arial" panose="020B0604020202020204" pitchFamily="34" charset="0"/>
              <a:buChar char="•"/>
            </a:pPr>
            <a:r>
              <a:rPr lang="cs-CZ" sz="3000" dirty="0"/>
              <a:t>Odpadá nutnost využívat poštu.</a:t>
            </a:r>
          </a:p>
          <a:p>
            <a:pPr algn="just"/>
            <a:endParaRPr lang="cs-CZ" sz="3000" dirty="0"/>
          </a:p>
        </p:txBody>
      </p:sp>
      <p:sp>
        <p:nvSpPr>
          <p:cNvPr id="10" name="TextovéPole 9">
            <a:extLst>
              <a:ext uri="{FF2B5EF4-FFF2-40B4-BE49-F238E27FC236}">
                <a16:creationId xmlns:a16="http://schemas.microsoft.com/office/drawing/2014/main" id="{D68A73AC-338F-B4C4-902E-98E3F98C5CD6}"/>
              </a:ext>
            </a:extLst>
          </p:cNvPr>
          <p:cNvSpPr txBox="1"/>
          <p:nvPr/>
        </p:nvSpPr>
        <p:spPr>
          <a:xfrm>
            <a:off x="2517025" y="-3151568"/>
            <a:ext cx="7553324" cy="1938992"/>
          </a:xfrm>
          <a:prstGeom prst="rect">
            <a:avLst/>
          </a:prstGeom>
          <a:noFill/>
        </p:spPr>
        <p:txBody>
          <a:bodyPr wrap="square">
            <a:spAutoFit/>
          </a:bodyPr>
          <a:lstStyle/>
          <a:p>
            <a:r>
              <a:rPr lang="cs-CZ" sz="3000" dirty="0">
                <a:solidFill>
                  <a:srgbClr val="000000"/>
                </a:solidFill>
              </a:rPr>
              <a:t>S</a:t>
            </a:r>
            <a:r>
              <a:rPr lang="cs-CZ" sz="3000" b="0" i="0" dirty="0">
                <a:solidFill>
                  <a:srgbClr val="000000"/>
                </a:solidFill>
                <a:effectLst/>
              </a:rPr>
              <a:t>ystém je napojen na registr obyvatel, díky kterému uvidíte seznam svých dětí, ze kterých vyberete to, které chcete přihlásit.</a:t>
            </a:r>
          </a:p>
        </p:txBody>
      </p:sp>
      <p:sp>
        <p:nvSpPr>
          <p:cNvPr id="14" name="TextovéPole 13">
            <a:extLst>
              <a:ext uri="{FF2B5EF4-FFF2-40B4-BE49-F238E27FC236}">
                <a16:creationId xmlns:a16="http://schemas.microsoft.com/office/drawing/2014/main" id="{07DC9A7C-0535-3887-1D12-052C8265C240}"/>
              </a:ext>
            </a:extLst>
          </p:cNvPr>
          <p:cNvSpPr txBox="1"/>
          <p:nvPr/>
        </p:nvSpPr>
        <p:spPr>
          <a:xfrm>
            <a:off x="1829288" y="-4385894"/>
            <a:ext cx="7553324" cy="2862322"/>
          </a:xfrm>
          <a:prstGeom prst="rect">
            <a:avLst/>
          </a:prstGeom>
          <a:noFill/>
        </p:spPr>
        <p:txBody>
          <a:bodyPr wrap="square">
            <a:spAutoFit/>
          </a:bodyPr>
          <a:lstStyle/>
          <a:p>
            <a:r>
              <a:rPr lang="pl-PL" sz="3000" b="0" i="0" dirty="0">
                <a:solidFill>
                  <a:srgbClr val="000000"/>
                </a:solidFill>
                <a:effectLst/>
              </a:rPr>
              <a:t>Vyberete si ze seznamu max. 3 obory do kterých chcete podat přihlášku.</a:t>
            </a:r>
            <a:r>
              <a:rPr lang="en-US" sz="3000" dirty="0"/>
              <a:t> </a:t>
            </a:r>
            <a:endParaRPr lang="cs-CZ" sz="3000" dirty="0"/>
          </a:p>
          <a:p>
            <a:endParaRPr lang="cs-CZ" sz="3000" dirty="0"/>
          </a:p>
          <a:p>
            <a:r>
              <a:rPr lang="en-US" sz="3000" dirty="0" err="1"/>
              <a:t>Vyberete</a:t>
            </a:r>
            <a:r>
              <a:rPr lang="en-US" sz="3000" dirty="0"/>
              <a:t> je v </a:t>
            </a:r>
            <a:r>
              <a:rPr lang="en-US" sz="3000" dirty="0" err="1"/>
              <a:t>pořadí</a:t>
            </a:r>
            <a:r>
              <a:rPr lang="en-US" sz="3000" dirty="0"/>
              <a:t> </a:t>
            </a:r>
            <a:r>
              <a:rPr lang="en-US" sz="3000" dirty="0" err="1"/>
              <a:t>dle</a:t>
            </a:r>
            <a:r>
              <a:rPr lang="en-US" sz="3000" dirty="0"/>
              <a:t> priority pro </a:t>
            </a:r>
            <a:r>
              <a:rPr lang="en-US" sz="3000" dirty="0" err="1"/>
              <a:t>přijetí</a:t>
            </a:r>
            <a:r>
              <a:rPr lang="en-US" sz="3000" dirty="0"/>
              <a:t>.</a:t>
            </a:r>
            <a:endParaRPr lang="cs-CZ" sz="3000" dirty="0"/>
          </a:p>
          <a:p>
            <a:endParaRPr lang="pl-PL" sz="3000" b="0" i="0" dirty="0">
              <a:solidFill>
                <a:srgbClr val="000000"/>
              </a:solidFill>
              <a:effectLst/>
            </a:endParaRPr>
          </a:p>
        </p:txBody>
      </p:sp>
      <p:sp>
        <p:nvSpPr>
          <p:cNvPr id="24" name="TextovéPole 23">
            <a:extLst>
              <a:ext uri="{FF2B5EF4-FFF2-40B4-BE49-F238E27FC236}">
                <a16:creationId xmlns:a16="http://schemas.microsoft.com/office/drawing/2014/main" id="{F90036BD-322A-6271-33E8-8D6BC5911614}"/>
              </a:ext>
            </a:extLst>
          </p:cNvPr>
          <p:cNvSpPr txBox="1"/>
          <p:nvPr/>
        </p:nvSpPr>
        <p:spPr>
          <a:xfrm>
            <a:off x="4239559" y="1484585"/>
            <a:ext cx="7551174" cy="1477328"/>
          </a:xfrm>
          <a:prstGeom prst="rect">
            <a:avLst/>
          </a:prstGeom>
          <a:noFill/>
        </p:spPr>
        <p:txBody>
          <a:bodyPr wrap="square">
            <a:spAutoFit/>
          </a:bodyPr>
          <a:lstStyle/>
          <a:p>
            <a:r>
              <a:rPr lang="cs-CZ" sz="3000" dirty="0"/>
              <a:t>Uvidíte přehledné informace o každé škole – přehled oborů vzdělání, počet letos přijímaných uchazečů.</a:t>
            </a:r>
          </a:p>
        </p:txBody>
      </p:sp>
      <p:sp>
        <p:nvSpPr>
          <p:cNvPr id="28" name="TextovéPole 27">
            <a:extLst>
              <a:ext uri="{FF2B5EF4-FFF2-40B4-BE49-F238E27FC236}">
                <a16:creationId xmlns:a16="http://schemas.microsoft.com/office/drawing/2014/main" id="{EFCF7947-8F20-2B2A-1E14-9976FEAD699E}"/>
              </a:ext>
            </a:extLst>
          </p:cNvPr>
          <p:cNvSpPr txBox="1"/>
          <p:nvPr/>
        </p:nvSpPr>
        <p:spPr>
          <a:xfrm>
            <a:off x="4509132" y="3279060"/>
            <a:ext cx="7536426" cy="2400657"/>
          </a:xfrm>
          <a:prstGeom prst="rect">
            <a:avLst/>
          </a:prstGeom>
          <a:noFill/>
        </p:spPr>
        <p:txBody>
          <a:bodyPr wrap="square">
            <a:spAutoFit/>
          </a:bodyPr>
          <a:lstStyle/>
          <a:p>
            <a:r>
              <a:rPr lang="cs-CZ" sz="3000" dirty="0"/>
              <a:t>Uvidíte přehledně dokumenty, které Vámi vybraná škola vyžaduje pro příslušný obor vzdělání doložit k přihlášce. Ty pak nahrajete jako fotky nebo skeny.</a:t>
            </a:r>
          </a:p>
        </p:txBody>
      </p:sp>
      <p:grpSp>
        <p:nvGrpSpPr>
          <p:cNvPr id="39" name="Skupina 38">
            <a:extLst>
              <a:ext uri="{FF2B5EF4-FFF2-40B4-BE49-F238E27FC236}">
                <a16:creationId xmlns:a16="http://schemas.microsoft.com/office/drawing/2014/main" id="{050DD774-5233-F362-9919-1EE5DEE11C9C}"/>
              </a:ext>
            </a:extLst>
          </p:cNvPr>
          <p:cNvGrpSpPr/>
          <p:nvPr/>
        </p:nvGrpSpPr>
        <p:grpSpPr>
          <a:xfrm rot="10800000">
            <a:off x="-3039645" y="684842"/>
            <a:ext cx="7604991" cy="7706953"/>
            <a:chOff x="-3039645" y="684842"/>
            <a:chExt cx="7604991" cy="7706953"/>
          </a:xfrm>
        </p:grpSpPr>
        <p:grpSp>
          <p:nvGrpSpPr>
            <p:cNvPr id="5" name="Skupina 4">
              <a:extLst>
                <a:ext uri="{FF2B5EF4-FFF2-40B4-BE49-F238E27FC236}">
                  <a16:creationId xmlns:a16="http://schemas.microsoft.com/office/drawing/2014/main" id="{B3FEFE1F-7FB5-F57D-547D-54AF39175B32}"/>
                </a:ext>
              </a:extLst>
            </p:cNvPr>
            <p:cNvGrpSpPr/>
            <p:nvPr/>
          </p:nvGrpSpPr>
          <p:grpSpPr>
            <a:xfrm rot="19293408">
              <a:off x="-2325939" y="1133584"/>
              <a:ext cx="6891285" cy="6279776"/>
              <a:chOff x="-2583356" y="1309585"/>
              <a:chExt cx="6891285" cy="6279776"/>
            </a:xfrm>
          </p:grpSpPr>
          <p:sp>
            <p:nvSpPr>
              <p:cNvPr id="17" name="Ovál 16">
                <a:extLst>
                  <a:ext uri="{FF2B5EF4-FFF2-40B4-BE49-F238E27FC236}">
                    <a16:creationId xmlns:a16="http://schemas.microsoft.com/office/drawing/2014/main" id="{8D0B2A34-3380-1E3E-5139-3832FC8B6942}"/>
                  </a:ext>
                </a:extLst>
              </p:cNvPr>
              <p:cNvSpPr/>
              <p:nvPr/>
            </p:nvSpPr>
            <p:spPr>
              <a:xfrm>
                <a:off x="-2583356" y="1309585"/>
                <a:ext cx="6279776" cy="6279776"/>
              </a:xfrm>
              <a:prstGeom prst="ellipse">
                <a:avLst/>
              </a:prstGeom>
              <a:solidFill>
                <a:srgbClr val="C7C7C7"/>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19" name="Grafický objekt 18" descr="Internet se souvislou výplní">
                <a:extLst>
                  <a:ext uri="{FF2B5EF4-FFF2-40B4-BE49-F238E27FC236}">
                    <a16:creationId xmlns:a16="http://schemas.microsoft.com/office/drawing/2014/main" id="{9D1DBF54-891F-ABB3-ABB9-7C92AF507F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25340" y="3092681"/>
                <a:ext cx="1882589" cy="1882589"/>
              </a:xfrm>
              <a:prstGeom prst="rect">
                <a:avLst/>
              </a:prstGeom>
            </p:spPr>
          </p:pic>
          <p:pic>
            <p:nvPicPr>
              <p:cNvPr id="23" name="Grafický objekt 22" descr="Dokument se souvislou výplní">
                <a:extLst>
                  <a:ext uri="{FF2B5EF4-FFF2-40B4-BE49-F238E27FC236}">
                    <a16:creationId xmlns:a16="http://schemas.microsoft.com/office/drawing/2014/main" id="{889C4C06-0EF6-6FD0-9617-BA5D8C3C09A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247187">
                <a:off x="2306141" y="5466468"/>
                <a:ext cx="1443350" cy="1443350"/>
              </a:xfrm>
              <a:prstGeom prst="rect">
                <a:avLst/>
              </a:prstGeom>
            </p:spPr>
          </p:pic>
        </p:grpSp>
        <p:pic>
          <p:nvPicPr>
            <p:cNvPr id="12" name="Grafický objekt 11" descr="Síťový diagram se souvislou výplní">
              <a:extLst>
                <a:ext uri="{FF2B5EF4-FFF2-40B4-BE49-F238E27FC236}">
                  <a16:creationId xmlns:a16="http://schemas.microsoft.com/office/drawing/2014/main" id="{6EB25AD4-C499-C64F-D402-DEB83BE18A9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3497506">
              <a:off x="2167745" y="5794682"/>
              <a:ext cx="1574484" cy="1574484"/>
            </a:xfrm>
            <a:prstGeom prst="rect">
              <a:avLst/>
            </a:prstGeom>
          </p:spPr>
        </p:pic>
        <p:pic>
          <p:nvPicPr>
            <p:cNvPr id="18" name="Grafický objekt 17" descr="Odznak 3 se souvislou výplní">
              <a:extLst>
                <a:ext uri="{FF2B5EF4-FFF2-40B4-BE49-F238E27FC236}">
                  <a16:creationId xmlns:a16="http://schemas.microsoft.com/office/drawing/2014/main" id="{93B7626F-10F6-77E6-BFBF-AC86343E28E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5913293">
              <a:off x="233825" y="6877079"/>
              <a:ext cx="1514716" cy="1514716"/>
            </a:xfrm>
            <a:prstGeom prst="rect">
              <a:avLst/>
            </a:prstGeom>
          </p:spPr>
        </p:pic>
        <p:pic>
          <p:nvPicPr>
            <p:cNvPr id="26" name="Grafický objekt 25" descr="Informace se souvislou výplní">
              <a:extLst>
                <a:ext uri="{FF2B5EF4-FFF2-40B4-BE49-F238E27FC236}">
                  <a16:creationId xmlns:a16="http://schemas.microsoft.com/office/drawing/2014/main" id="{E5249360-B37B-A6D9-E083-49B227D06BC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8092219">
              <a:off x="-1992989" y="5927907"/>
              <a:ext cx="1570924" cy="1570924"/>
            </a:xfrm>
            <a:prstGeom prst="rect">
              <a:avLst/>
            </a:prstGeom>
          </p:spPr>
        </p:pic>
        <p:pic>
          <p:nvPicPr>
            <p:cNvPr id="30" name="Grafický objekt 29" descr="Prohledávání složky se souvislou výplní">
              <a:extLst>
                <a:ext uri="{FF2B5EF4-FFF2-40B4-BE49-F238E27FC236}">
                  <a16:creationId xmlns:a16="http://schemas.microsoft.com/office/drawing/2014/main" id="{585EDAB7-EFFA-9770-9A32-6EEC31DEF99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0800000">
              <a:off x="-3039645" y="3591956"/>
              <a:ext cx="1795707" cy="1795707"/>
            </a:xfrm>
            <a:prstGeom prst="rect">
              <a:avLst/>
            </a:prstGeom>
          </p:spPr>
        </p:pic>
        <p:pic>
          <p:nvPicPr>
            <p:cNvPr id="34" name="Grafický objekt 33" descr="E-mail se souvislou výplní">
              <a:extLst>
                <a:ext uri="{FF2B5EF4-FFF2-40B4-BE49-F238E27FC236}">
                  <a16:creationId xmlns:a16="http://schemas.microsoft.com/office/drawing/2014/main" id="{64FBF59B-10EE-F635-D953-2F1564371AA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3815383">
              <a:off x="-2028417" y="1559010"/>
              <a:ext cx="1550596" cy="1550596"/>
            </a:xfrm>
            <a:prstGeom prst="rect">
              <a:avLst/>
            </a:prstGeom>
          </p:spPr>
        </p:pic>
        <p:pic>
          <p:nvPicPr>
            <p:cNvPr id="38" name="Grafický objekt 37" descr="Obálka se souvislou výplní">
              <a:extLst>
                <a:ext uri="{FF2B5EF4-FFF2-40B4-BE49-F238E27FC236}">
                  <a16:creationId xmlns:a16="http://schemas.microsoft.com/office/drawing/2014/main" id="{CE3C0135-E13A-1710-6CF6-EB31BE837C3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16135960">
              <a:off x="-96718" y="684842"/>
              <a:ext cx="1723187" cy="1723187"/>
            </a:xfrm>
            <a:prstGeom prst="rect">
              <a:avLst/>
            </a:prstGeom>
          </p:spPr>
        </p:pic>
      </p:grpSp>
      <p:sp>
        <p:nvSpPr>
          <p:cNvPr id="3" name="TextovéPole 2">
            <a:extLst>
              <a:ext uri="{FF2B5EF4-FFF2-40B4-BE49-F238E27FC236}">
                <a16:creationId xmlns:a16="http://schemas.microsoft.com/office/drawing/2014/main" id="{913DA97F-0E97-2EEF-F16C-586C4C4174F0}"/>
              </a:ext>
            </a:extLst>
          </p:cNvPr>
          <p:cNvSpPr txBox="1"/>
          <p:nvPr/>
        </p:nvSpPr>
        <p:spPr>
          <a:xfrm>
            <a:off x="4493372" y="5949680"/>
            <a:ext cx="7860890" cy="1938992"/>
          </a:xfrm>
          <a:prstGeom prst="rect">
            <a:avLst/>
          </a:prstGeom>
          <a:noFill/>
        </p:spPr>
        <p:txBody>
          <a:bodyPr wrap="square">
            <a:spAutoFit/>
          </a:bodyPr>
          <a:lstStyle/>
          <a:p>
            <a:r>
              <a:rPr lang="cs-CZ" sz="3000" dirty="0"/>
              <a:t>Potvrdíte odeslání, přijde Vám e-mail s potvrzením a to je vše. Systém pošle zprávu do e-mailu, že byla doručena nová zpráva.</a:t>
            </a:r>
          </a:p>
        </p:txBody>
      </p:sp>
      <p:sp>
        <p:nvSpPr>
          <p:cNvPr id="9" name="TextovéPole 8">
            <a:extLst>
              <a:ext uri="{FF2B5EF4-FFF2-40B4-BE49-F238E27FC236}">
                <a16:creationId xmlns:a16="http://schemas.microsoft.com/office/drawing/2014/main" id="{FCFAC0DD-1C9A-A884-D70C-5E60D64CC93E}"/>
              </a:ext>
            </a:extLst>
          </p:cNvPr>
          <p:cNvSpPr txBox="1"/>
          <p:nvPr/>
        </p:nvSpPr>
        <p:spPr>
          <a:xfrm>
            <a:off x="4493372" y="8402325"/>
            <a:ext cx="7860890" cy="2862322"/>
          </a:xfrm>
          <a:prstGeom prst="rect">
            <a:avLst/>
          </a:prstGeom>
          <a:noFill/>
        </p:spPr>
        <p:txBody>
          <a:bodyPr wrap="square">
            <a:spAutoFit/>
          </a:bodyPr>
          <a:lstStyle/>
          <a:p>
            <a:r>
              <a:rPr lang="cs-CZ" sz="3000" dirty="0"/>
              <a:t>Prostřednictvím systému škola zasílá pozvánku k jednotným přijímacím zkouškám, pozvánku ke školní přijímací zkoušce a další informace – nemusíte čekat na doručení poštou – informace se dozvíte ihned.</a:t>
            </a:r>
          </a:p>
        </p:txBody>
      </p:sp>
    </p:spTree>
    <p:extLst>
      <p:ext uri="{BB962C8B-B14F-4D97-AF65-F5344CB8AC3E}">
        <p14:creationId xmlns:p14="http://schemas.microsoft.com/office/powerpoint/2010/main" val="19669307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Impact"/>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775</TotalTime>
  <Words>4356</Words>
  <Application>Microsoft Office PowerPoint</Application>
  <PresentationFormat>Širokoúhlá obrazovka</PresentationFormat>
  <Paragraphs>382</Paragraphs>
  <Slides>44</Slides>
  <Notes>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44</vt:i4>
      </vt:variant>
    </vt:vector>
  </HeadingPairs>
  <TitlesOfParts>
    <vt:vector size="50" baseType="lpstr">
      <vt:lpstr>Arial</vt:lpstr>
      <vt:lpstr>Calibri</vt:lpstr>
      <vt:lpstr>Impact</vt:lpstr>
      <vt:lpstr>Kanit</vt:lpstr>
      <vt:lpstr>Verdana</vt:lpstr>
      <vt:lpstr>Office Theme</vt:lpstr>
      <vt:lpstr>Přijímací řízení 2026/2027</vt:lpstr>
      <vt:lpstr>Jak podat přihlášku? </vt:lpstr>
      <vt:lpstr>Jak podat přihlášku? </vt:lpstr>
      <vt:lpstr>Jak podat přihlášku?</vt:lpstr>
      <vt:lpstr>Jak podat přihlášku?</vt:lpstr>
      <vt:lpstr>Jak podat přihlášku?</vt:lpstr>
      <vt:lpstr>Jak podat přihlášku?</vt:lpstr>
      <vt:lpstr>Jak podat přihlášku?</vt:lpstr>
      <vt:lpstr>Jak podat přihlášku?</vt:lpstr>
      <vt:lpstr>Jak podat přihlášku?</vt:lpstr>
      <vt:lpstr>Jak podat přihlášku?</vt:lpstr>
      <vt:lpstr>Povinné přílohy</vt:lpstr>
      <vt:lpstr>Povinné přílohy</vt:lpstr>
      <vt:lpstr>Povinné přílohy</vt:lpstr>
      <vt:lpstr>Povinné přílohy</vt:lpstr>
      <vt:lpstr>Povinné přílohy</vt:lpstr>
      <vt:lpstr>Povinné přílohy</vt:lpstr>
      <vt:lpstr>Povinné přílohy</vt:lpstr>
      <vt:lpstr>Povinné přílohy</vt:lpstr>
      <vt:lpstr>Povinné přílohy</vt:lpstr>
      <vt:lpstr>Povinné přílohy</vt:lpstr>
      <vt:lpstr>Povinné přílohy</vt:lpstr>
      <vt:lpstr>Povinné přílohy</vt:lpstr>
      <vt:lpstr>Co je potřeba k elektronické přihlášce?</vt:lpstr>
      <vt:lpstr>Bankovní identita</vt:lpstr>
      <vt:lpstr>Papírový tiskopis</vt:lpstr>
      <vt:lpstr>1. kolo přijímacích zkoušek</vt:lpstr>
      <vt:lpstr>1. kolo přijímacích zkoušek</vt:lpstr>
      <vt:lpstr>1. kolo přijímacích zkoušek</vt:lpstr>
      <vt:lpstr>3 přihlášky na střední školu(y)</vt:lpstr>
      <vt:lpstr>Prioritizace škol</vt:lpstr>
      <vt:lpstr>Výsledky PŘ – zveřejnění</vt:lpstr>
      <vt:lpstr>2. kolo přijímacího řízení</vt:lpstr>
      <vt:lpstr>2. kolo</vt:lpstr>
      <vt:lpstr>3. a další kola</vt:lpstr>
      <vt:lpstr>Kritéria přijímacího řízení – maturitní obory</vt:lpstr>
      <vt:lpstr>Kritéria PŘ – maturitní obory</vt:lpstr>
      <vt:lpstr>Kritéria PŘ – maturitní obory</vt:lpstr>
      <vt:lpstr>Kritéria přijímacího řízení – učební obory</vt:lpstr>
      <vt:lpstr>Kritéria PŘ – učební obory</vt:lpstr>
      <vt:lpstr>Kritéria PŘ – učební obory</vt:lpstr>
      <vt:lpstr>Průměry z loňského PŘ – učební obory</vt:lpstr>
      <vt:lpstr>Průměry a body z loňského PŘ – maturitní obory</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Bc. Emil Pernica, DiS.</dc:creator>
  <cp:lastModifiedBy>Emil Pernica</cp:lastModifiedBy>
  <cp:revision>44</cp:revision>
  <dcterms:created xsi:type="dcterms:W3CDTF">2016-04-05T09:39:08Z</dcterms:created>
  <dcterms:modified xsi:type="dcterms:W3CDTF">2026-01-21T15:57:39Z</dcterms:modified>
</cp:coreProperties>
</file>